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RobotoMon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RobotoMono-italic.fntdata"/><Relationship Id="rId14" Type="http://schemas.openxmlformats.org/officeDocument/2006/relationships/slide" Target="slides/slide9.xml"/><Relationship Id="rId58"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git-merge-vs-rebase-whats-the-diff-76413c117333"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6c9dc27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6c9dc27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show this as people get into the room.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eaeed6ed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eaeed6ed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eaeed6e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eaeed6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cd01e38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cd01e38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e81b95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e81b95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e81b95f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81b95f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e81b95f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e81b95f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eaeed6ed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eaeed6ed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eaeed6ed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eaeed6ed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e83ccd1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e83ccd1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Commands in this slide:</a:t>
            </a:r>
            <a:endParaRPr b="1"/>
          </a:p>
          <a:p>
            <a:pPr indent="0" lvl="0" marL="0" rtl="0" algn="l">
              <a:spcBef>
                <a:spcPts val="0"/>
              </a:spcBef>
              <a:spcAft>
                <a:spcPts val="0"/>
              </a:spcAft>
              <a:buNone/>
            </a:pPr>
            <a:r>
              <a:rPr lang="en"/>
              <a:t>git clone https://github.com/UWB-ACM/FancyCalculator.git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e83ccd1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e83ccd1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Commands in this slide:</a:t>
            </a:r>
            <a:endParaRPr b="1"/>
          </a:p>
          <a:p>
            <a:pPr indent="0" lvl="0" marL="0" rtl="0" algn="l">
              <a:spcBef>
                <a:spcPts val="0"/>
              </a:spcBef>
              <a:spcAft>
                <a:spcPts val="0"/>
              </a:spcAft>
              <a:buNone/>
            </a:pPr>
            <a:r>
              <a:rPr lang="en"/>
              <a:t>git checkout feature/move-to-java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50"/>
              <a:t>Welcome 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e83ccd16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e83ccd16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Commands in this slide:</a:t>
            </a:r>
            <a:endParaRPr b="1"/>
          </a:p>
          <a:p>
            <a:pPr indent="0" lvl="0" marL="0" rtl="0" algn="l">
              <a:spcBef>
                <a:spcPts val="0"/>
              </a:spcBef>
              <a:spcAft>
                <a:spcPts val="0"/>
              </a:spcAft>
              <a:buNone/>
            </a:pPr>
            <a:r>
              <a:rPr lang="en"/>
              <a:t>git checkout master</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e83ccd16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e83ccd16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of what we just witnessed: Master branch had some commits (the html calculator), then someone decided to replace everything with a Java calculator, but we don’t want to break the existing html calculator just yet, the java calculator is an </a:t>
            </a:r>
            <a:r>
              <a:rPr lang="en"/>
              <a:t>experiment</a:t>
            </a:r>
            <a:r>
              <a:rPr lang="en"/>
              <a:t>. The developer created a new branch “feature/move-to-java” and started working there </a:t>
            </a:r>
            <a:r>
              <a:rPr lang="en"/>
              <a:t>without</a:t>
            </a:r>
            <a:r>
              <a:rPr lang="en"/>
              <a:t> </a:t>
            </a:r>
            <a:r>
              <a:rPr lang="en"/>
              <a:t>worrying</a:t>
            </a:r>
            <a:r>
              <a:rPr lang="en"/>
              <a:t> that the other developers would be affected. The java developer started adding more commits onto the “feature/move-to-java” branch. When we do git checkout, git will replace all of the files in the file system with the contents of that branch. Git keeps track of the HEAD of each branch, so branches are really pointers to commits. Bonus question: what data structure does this remind you of?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dcf8368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dcf8368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Branches are a powerful tool. Now we need a strategy for keeping them organized. Two very popular strategies are gitflow &amp; single trunk (similar to github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 should know is that gitflow has many rules and tracks releases in the source control, creates a lot of overhead for small teams. The single trunk approach has a single master branch and it is easier to manage, but the price you must pay is that the quality must be high, because it will affect all of the team members and environments as soon as you merge.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choose single trunk for this project.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e83ccd16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e83ccd16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choose single trunk, but now we need to protect master from buggy code because master should always be deployable to production. We do that with continuous integration.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in industry, most companies REQUIRE CI testing to pass completely before merging the feature branch into master.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e81b95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e81b95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cd01e38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cd01e38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cloned the project earlier. (git clone command)</a:t>
            </a:r>
            <a:endParaRPr/>
          </a:p>
          <a:p>
            <a:pPr indent="-298450" lvl="0" marL="457200" rtl="0" algn="l">
              <a:spcBef>
                <a:spcPts val="0"/>
              </a:spcBef>
              <a:spcAft>
                <a:spcPts val="0"/>
              </a:spcAft>
              <a:buSzPts val="1100"/>
              <a:buAutoNum type="arabicPeriod"/>
            </a:pPr>
            <a:r>
              <a:rPr lang="en"/>
              <a:t>We cloned to a directory, move to that directory in your terminal using “cd” commands and then run “git status” to verify that we are in the master branch.</a:t>
            </a:r>
            <a:endParaRPr/>
          </a:p>
          <a:p>
            <a:pPr indent="-298450" lvl="0" marL="457200" rtl="0" algn="l">
              <a:spcBef>
                <a:spcPts val="0"/>
              </a:spcBef>
              <a:spcAft>
                <a:spcPts val="0"/>
              </a:spcAft>
              <a:buSzPts val="1100"/>
              <a:buAutoNum type="arabicPeriod"/>
            </a:pPr>
            <a:r>
              <a:rPr lang="en"/>
              <a:t>Open the Index.html file.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e83ccd1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e83ccd1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will create 20-30 bugs.</a:t>
            </a:r>
            <a:endParaRPr/>
          </a:p>
          <a:p>
            <a:pPr indent="0" lvl="0" marL="0" rtl="0" algn="l">
              <a:spcBef>
                <a:spcPts val="0"/>
              </a:spcBef>
              <a:spcAft>
                <a:spcPts val="0"/>
              </a:spcAft>
              <a:buNone/>
            </a:pPr>
            <a:r>
              <a:rPr lang="en"/>
              <a:t>Commands in this slide: </a:t>
            </a:r>
            <a:endParaRPr/>
          </a:p>
          <a:p>
            <a:pPr indent="0" lvl="0" marL="0" rtl="0" algn="l">
              <a:spcBef>
                <a:spcPts val="0"/>
              </a:spcBef>
              <a:spcAft>
                <a:spcPts val="0"/>
              </a:spcAft>
              <a:buNone/>
            </a:pPr>
            <a:r>
              <a:rPr lang="en"/>
              <a:t>git checkout -b fixing_addition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cd01e38c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cd01e38c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Commands in this slide: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After you modify the files, add the files to the staging area:</a:t>
            </a:r>
            <a:endParaRPr b="1"/>
          </a:p>
          <a:p>
            <a:pPr indent="0" lvl="0" marL="0" rtl="0" algn="l">
              <a:spcBef>
                <a:spcPts val="0"/>
              </a:spcBef>
              <a:spcAft>
                <a:spcPts val="0"/>
              </a:spcAft>
              <a:buNone/>
            </a:pPr>
            <a:r>
              <a:rPr lang="en"/>
              <a:t>`git add &lt;file that you changed&gt;`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Create a commit:</a:t>
            </a:r>
            <a:endParaRPr b="1"/>
          </a:p>
          <a:p>
            <a:pPr indent="0" lvl="0" marL="0" rtl="0" algn="l">
              <a:spcBef>
                <a:spcPts val="0"/>
              </a:spcBef>
              <a:spcAft>
                <a:spcPts val="0"/>
              </a:spcAft>
              <a:buNone/>
            </a:pPr>
            <a:r>
              <a:rPr lang="en"/>
              <a:t>`git commit -m “&lt;Describe your change here&gt;”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Push your branch:</a:t>
            </a:r>
            <a:endParaRPr b="1"/>
          </a:p>
          <a:p>
            <a:pPr indent="0" lvl="0" marL="0" rtl="0" algn="l">
              <a:spcBef>
                <a:spcPts val="0"/>
              </a:spcBef>
              <a:spcAft>
                <a:spcPts val="0"/>
              </a:spcAft>
              <a:buNone/>
            </a:pPr>
            <a:r>
              <a:rPr lang="en"/>
              <a:t>`git push`, you will get an error:</a:t>
            </a:r>
            <a:endParaRPr/>
          </a:p>
          <a:p>
            <a:pPr indent="0" lvl="0" marL="0" rtl="0" algn="l">
              <a:spcBef>
                <a:spcPts val="0"/>
              </a:spcBef>
              <a:spcAft>
                <a:spcPts val="0"/>
              </a:spcAft>
              <a:buNone/>
            </a:pPr>
            <a:r>
              <a:rPr lang="en"/>
              <a:t>fatal: The current branch a_different_bug has no upstream branch.</a:t>
            </a:r>
            <a:endParaRPr/>
          </a:p>
          <a:p>
            <a:pPr indent="0" lvl="0" marL="0" rtl="0" algn="l">
              <a:spcBef>
                <a:spcPts val="0"/>
              </a:spcBef>
              <a:spcAft>
                <a:spcPts val="0"/>
              </a:spcAft>
              <a:buNone/>
            </a:pPr>
            <a:r>
              <a:rPr lang="en"/>
              <a:t>To push the current branch and set the remote as upstream,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git push --set-upstream origin a_different_bug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Copy paste the recommended command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e83ccd16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e83ccd16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will create 20-30 bugs.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e83ccd16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e83ccd16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ad993b36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ad993b36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e83ccd16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e83ccd16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e83ccd16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e83ccd16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7cd01e38c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cd01e38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e83ccd1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e83ccd1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 yourself a new bug.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e83ccd16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e83ccd16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 yourself a new bug.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e83ccd16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e83ccd16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cd01e38c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cd01e38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e83ccd16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e83ccd16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e83ccd16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e83ccd16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e83ccd1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e83ccd1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e81b95f2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e81b95f2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30 per slide in the recap</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dcf8368f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dcf8368f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e83ccd16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e83ccd16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e83ccd16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e83ccd16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6c9dc279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c9dc279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e83ccd16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e83ccd16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https://hackernoon.com/git-merge-vs-rebase-whats-the-diff-76413c117333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just a reference slide when someone inevitably asks about merging vs rebasing.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6c9dc27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6c9dc279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714b05bf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714b05bf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8013cff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8013cff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eaeed6e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eaeed6e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eaeed6ed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eaeed6ed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eaeed6e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eaeed6e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e81b95f2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e81b95f2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eaeed6ed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eaeed6ed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7.png"/><Relationship Id="rId4" Type="http://schemas.openxmlformats.org/officeDocument/2006/relationships/hyperlink" Target="https://github.com/UWB-ACM/git-gud-workshop-spring-2019" TargetMode="External"/><Relationship Id="rId5" Type="http://schemas.openxmlformats.org/officeDocument/2006/relationships/hyperlink" Target="https://git-scm.com/downloads" TargetMode="External"/><Relationship Id="rId6" Type="http://schemas.openxmlformats.org/officeDocument/2006/relationships/hyperlink" Target="https://github.com/" TargetMode="External"/><Relationship Id="rId7" Type="http://schemas.openxmlformats.org/officeDocument/2006/relationships/hyperlink" Target="https://github.com/UWB-ACM/FancyCalculator/issues/6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jp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jp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hyperlink" Target="https://trunkbaseddevelopment.com/" TargetMode="External"/><Relationship Id="rId5" Type="http://schemas.openxmlformats.org/officeDocument/2006/relationships/image" Target="../media/image20.png"/><Relationship Id="rId6"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UWB-ACM/FancyCalculator/issues" TargetMode="External"/><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UWB-ACM/FancyCalculator/branches" TargetMode="External"/><Relationship Id="rId4" Type="http://schemas.openxmlformats.org/officeDocument/2006/relationships/image" Target="../media/image25.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UWB-ACM/FancyCalculator/issues" TargetMode="External"/><Relationship Id="rId4" Type="http://schemas.openxmlformats.org/officeDocument/2006/relationships/image" Target="../media/image29.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git-scm.com/doc" TargetMode="External"/><Relationship Id="rId4" Type="http://schemas.openxmlformats.org/officeDocument/2006/relationships/hyperlink" Target="https://guides.github.com/" TargetMode="External"/><Relationship Id="rId5" Type="http://schemas.openxmlformats.org/officeDocument/2006/relationships/hyperlink" Target="https://www.atlassian.com/git/tutorials" TargetMode="External"/><Relationship Id="rId6"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0000"/>
          </a:blip>
          <a:stretch>
            <a:fillRect/>
          </a:stretch>
        </p:blipFill>
        <p:spPr>
          <a:xfrm>
            <a:off x="2000250" y="0"/>
            <a:ext cx="5143500" cy="5143500"/>
          </a:xfrm>
          <a:prstGeom prst="rect">
            <a:avLst/>
          </a:prstGeom>
          <a:noFill/>
          <a:ln>
            <a:noFill/>
          </a:ln>
        </p:spPr>
      </p:pic>
      <p:sp>
        <p:nvSpPr>
          <p:cNvPr id="55" name="Google Shape;55;p13"/>
          <p:cNvSpPr txBox="1"/>
          <p:nvPr>
            <p:ph type="title"/>
          </p:nvPr>
        </p:nvSpPr>
        <p:spPr>
          <a:xfrm rot="1773808">
            <a:off x="4486562" y="2156294"/>
            <a:ext cx="8520485" cy="572597"/>
          </a:xfrm>
          <a:prstGeom prst="rect">
            <a:avLst/>
          </a:prstGeom>
          <a:effectLst>
            <a:outerShdw blurRad="57150" rotWithShape="0" algn="bl" dir="8940000" dist="400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300"/>
              <a:t>Before We Begin...</a:t>
            </a:r>
            <a:endParaRPr sz="4300"/>
          </a:p>
        </p:txBody>
      </p:sp>
      <p:sp>
        <p:nvSpPr>
          <p:cNvPr id="56" name="Google Shape;56;p13"/>
          <p:cNvSpPr txBox="1"/>
          <p:nvPr>
            <p:ph idx="1" type="body"/>
          </p:nvPr>
        </p:nvSpPr>
        <p:spPr>
          <a:xfrm>
            <a:off x="311700" y="316200"/>
            <a:ext cx="6665100" cy="4252800"/>
          </a:xfrm>
          <a:prstGeom prst="rect">
            <a:avLst/>
          </a:prstGeom>
          <a:effectLst>
            <a:outerShdw blurRad="14288" rotWithShape="0" algn="bl" dir="8520000" dist="47625">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All links can be found on: </a:t>
            </a:r>
            <a:br>
              <a:rPr lang="en"/>
            </a:br>
            <a:r>
              <a:rPr lang="en" sz="1400" u="sng">
                <a:solidFill>
                  <a:schemeClr val="hlink"/>
                </a:solidFill>
                <a:hlinkClick r:id="rId4"/>
              </a:rPr>
              <a:t>https://github.com/UWB-ACM/git-gud-workshop-spring-2019</a:t>
            </a:r>
            <a:r>
              <a:rPr lang="en" sz="1400"/>
              <a:t> </a:t>
            </a:r>
            <a:endParaRPr sz="1400"/>
          </a:p>
          <a:p>
            <a:pPr indent="-342900" lvl="0" marL="457200" rtl="0" algn="l">
              <a:spcBef>
                <a:spcPts val="1600"/>
              </a:spcBef>
              <a:spcAft>
                <a:spcPts val="0"/>
              </a:spcAft>
              <a:buSzPts val="1800"/>
              <a:buAutoNum type="arabicPeriod"/>
            </a:pPr>
            <a:r>
              <a:rPr lang="en"/>
              <a:t>Install Git (command line)</a:t>
            </a:r>
            <a:endParaRPr/>
          </a:p>
          <a:p>
            <a:pPr indent="0" lvl="0" marL="914400" rtl="0" algn="l">
              <a:spcBef>
                <a:spcPts val="1600"/>
              </a:spcBef>
              <a:spcAft>
                <a:spcPts val="0"/>
              </a:spcAft>
              <a:buNone/>
            </a:pPr>
            <a:r>
              <a:rPr lang="en" u="sng">
                <a:solidFill>
                  <a:schemeClr val="hlink"/>
                </a:solidFill>
                <a:hlinkClick r:id="rId5"/>
              </a:rPr>
              <a:t>https://git-scm.com/downloads</a:t>
            </a:r>
            <a:r>
              <a:rPr lang="en"/>
              <a:t> </a:t>
            </a:r>
            <a:endParaRPr/>
          </a:p>
          <a:p>
            <a:pPr indent="-342900" lvl="0" marL="457200" rtl="0" algn="l">
              <a:spcBef>
                <a:spcPts val="1600"/>
              </a:spcBef>
              <a:spcAft>
                <a:spcPts val="0"/>
              </a:spcAft>
              <a:buSzPts val="1800"/>
              <a:buAutoNum type="arabicPeriod"/>
            </a:pPr>
            <a:r>
              <a:rPr lang="en"/>
              <a:t>Create a GitHub account if you don’t have one already.</a:t>
            </a:r>
            <a:endParaRPr/>
          </a:p>
          <a:p>
            <a:pPr indent="0" lvl="0" marL="914400" rtl="0" algn="l">
              <a:spcBef>
                <a:spcPts val="1600"/>
              </a:spcBef>
              <a:spcAft>
                <a:spcPts val="0"/>
              </a:spcAft>
              <a:buNone/>
            </a:pPr>
            <a:r>
              <a:rPr lang="en"/>
              <a:t>Use a private email (not your school email)</a:t>
            </a:r>
            <a:endParaRPr/>
          </a:p>
          <a:p>
            <a:pPr indent="0" lvl="0" marL="914400" rtl="0" algn="l">
              <a:spcBef>
                <a:spcPts val="1600"/>
              </a:spcBef>
              <a:spcAft>
                <a:spcPts val="0"/>
              </a:spcAft>
              <a:buNone/>
            </a:pPr>
            <a:r>
              <a:rPr lang="en" u="sng">
                <a:solidFill>
                  <a:schemeClr val="hlink"/>
                </a:solidFill>
                <a:hlinkClick r:id="rId6"/>
              </a:rPr>
              <a:t>https://github.com/</a:t>
            </a:r>
            <a:r>
              <a:rPr lang="en"/>
              <a:t> </a:t>
            </a:r>
            <a:endParaRPr/>
          </a:p>
          <a:p>
            <a:pPr indent="-342900" lvl="0" marL="457200" rtl="0" algn="l">
              <a:spcBef>
                <a:spcPts val="1600"/>
              </a:spcBef>
              <a:spcAft>
                <a:spcPts val="0"/>
              </a:spcAft>
              <a:buSzPts val="1800"/>
              <a:buAutoNum type="arabicPeriod"/>
            </a:pPr>
            <a:r>
              <a:rPr lang="en"/>
              <a:t>Comment in the following issue to get added as a contributor to today’s example repository</a:t>
            </a:r>
            <a:endParaRPr/>
          </a:p>
          <a:p>
            <a:pPr indent="0" lvl="0" marL="457200" rtl="0" algn="l">
              <a:spcBef>
                <a:spcPts val="1600"/>
              </a:spcBef>
              <a:spcAft>
                <a:spcPts val="1600"/>
              </a:spcAft>
              <a:buNone/>
            </a:pPr>
            <a:r>
              <a:rPr lang="en" u="sng">
                <a:solidFill>
                  <a:schemeClr val="accent5"/>
                </a:solidFill>
                <a:hlinkClick r:id="rId7"/>
              </a:rPr>
              <a:t>https://github.com/UWB-ACM/FancyCalculator/issues/60</a:t>
            </a:r>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a:t>
            </a:r>
            <a:endParaRPr/>
          </a:p>
        </p:txBody>
      </p:sp>
      <p:sp>
        <p:nvSpPr>
          <p:cNvPr id="169" name="Google Shape;16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2"/>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171" name="Google Shape;171;p22"/>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172" name="Google Shape;172;p22"/>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173" name="Google Shape;173;p22"/>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174" name="Google Shape;174;p22"/>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175" name="Google Shape;175;p22"/>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176" name="Google Shape;176;p22"/>
          <p:cNvSpPr txBox="1"/>
          <p:nvPr>
            <p:ph idx="4294967295" type="body"/>
          </p:nvPr>
        </p:nvSpPr>
        <p:spPr>
          <a:xfrm>
            <a:off x="435925" y="1162000"/>
            <a:ext cx="8250900" cy="376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Push</a:t>
            </a:r>
            <a:endParaRPr b="1"/>
          </a:p>
          <a:p>
            <a:pPr indent="0" lvl="0" marL="0" rtl="0" algn="l">
              <a:spcBef>
                <a:spcPts val="800"/>
              </a:spcBef>
              <a:spcAft>
                <a:spcPts val="0"/>
              </a:spcAft>
              <a:buNone/>
            </a:pPr>
            <a:r>
              <a:rPr lang="en"/>
              <a:t>Sync local changes to the repository by uploading local commits to remote storage (GitHub, GitLab, BitBucket, SourceHut, private servers, etc.).</a:t>
            </a:r>
            <a:endParaRPr/>
          </a:p>
          <a:p>
            <a:pPr indent="-342900" lvl="0" marL="457200" rtl="0" algn="l">
              <a:spcBef>
                <a:spcPts val="800"/>
              </a:spcBef>
              <a:spcAft>
                <a:spcPts val="0"/>
              </a:spcAft>
              <a:buSzPts val="1800"/>
              <a:buChar char="●"/>
            </a:pPr>
            <a:r>
              <a:rPr b="1" lang="en"/>
              <a:t>Pull</a:t>
            </a:r>
            <a:endParaRPr b="1"/>
          </a:p>
          <a:p>
            <a:pPr indent="0" lvl="0" marL="0" rtl="0" algn="l">
              <a:spcBef>
                <a:spcPts val="800"/>
              </a:spcBef>
              <a:spcAft>
                <a:spcPts val="0"/>
              </a:spcAft>
              <a:buNone/>
            </a:pPr>
            <a:r>
              <a:rPr lang="en"/>
              <a:t>Retrieve changes from repository by downloading commits from remote storage.</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Note: you can only run push &amp; pull when you have a remote identified in your repository.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t>Collaboration Works - Overview</a:t>
            </a:r>
            <a:endParaRPr/>
          </a:p>
        </p:txBody>
      </p:sp>
      <p:sp>
        <p:nvSpPr>
          <p:cNvPr id="182" name="Google Shape;18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3"/>
          <p:cNvSpPr txBox="1"/>
          <p:nvPr/>
        </p:nvSpPr>
        <p:spPr>
          <a:xfrm>
            <a:off x="2570925" y="4472125"/>
            <a:ext cx="38538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pic>
        <p:nvPicPr>
          <p:cNvPr id="184" name="Google Shape;184;p23"/>
          <p:cNvPicPr preferRelativeResize="0"/>
          <p:nvPr/>
        </p:nvPicPr>
        <p:blipFill>
          <a:blip r:embed="rId3">
            <a:alphaModFix/>
          </a:blip>
          <a:stretch>
            <a:fillRect/>
          </a:stretch>
        </p:blipFill>
        <p:spPr>
          <a:xfrm>
            <a:off x="3439050" y="1475625"/>
            <a:ext cx="2117550" cy="1761806"/>
          </a:xfrm>
          <a:prstGeom prst="rect">
            <a:avLst/>
          </a:prstGeom>
          <a:noFill/>
          <a:ln>
            <a:noFill/>
          </a:ln>
        </p:spPr>
      </p:pic>
      <p:sp>
        <p:nvSpPr>
          <p:cNvPr id="185" name="Google Shape;185;p23"/>
          <p:cNvSpPr txBox="1"/>
          <p:nvPr/>
        </p:nvSpPr>
        <p:spPr>
          <a:xfrm>
            <a:off x="3529575" y="3325750"/>
            <a:ext cx="22173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Bugs, feature requests, and large projects can be tracked alongside the code.</a:t>
            </a:r>
            <a:endParaRPr b="1">
              <a:solidFill>
                <a:schemeClr val="lt2"/>
              </a:solidFill>
            </a:endParaRPr>
          </a:p>
        </p:txBody>
      </p:sp>
      <p:pic>
        <p:nvPicPr>
          <p:cNvPr id="186" name="Google Shape;186;p23"/>
          <p:cNvPicPr preferRelativeResize="0"/>
          <p:nvPr/>
        </p:nvPicPr>
        <p:blipFill rotWithShape="1">
          <a:blip r:embed="rId4">
            <a:alphaModFix/>
          </a:blip>
          <a:srcRect b="0" l="16959" r="17813" t="0"/>
          <a:stretch/>
        </p:blipFill>
        <p:spPr>
          <a:xfrm>
            <a:off x="588825" y="1468875"/>
            <a:ext cx="2264500" cy="1761800"/>
          </a:xfrm>
          <a:prstGeom prst="rect">
            <a:avLst/>
          </a:prstGeom>
          <a:noFill/>
          <a:ln>
            <a:noFill/>
          </a:ln>
        </p:spPr>
      </p:pic>
      <p:sp>
        <p:nvSpPr>
          <p:cNvPr id="187" name="Google Shape;187;p23"/>
          <p:cNvSpPr txBox="1"/>
          <p:nvPr/>
        </p:nvSpPr>
        <p:spPr>
          <a:xfrm>
            <a:off x="767513" y="3325750"/>
            <a:ext cx="19365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Multiple people can collaborate on the same code easily.</a:t>
            </a:r>
            <a:endParaRPr b="1">
              <a:solidFill>
                <a:schemeClr val="lt2"/>
              </a:solidFill>
            </a:endParaRPr>
          </a:p>
        </p:txBody>
      </p:sp>
      <p:pic>
        <p:nvPicPr>
          <p:cNvPr id="188" name="Google Shape;188;p23"/>
          <p:cNvPicPr preferRelativeResize="0"/>
          <p:nvPr/>
        </p:nvPicPr>
        <p:blipFill rotWithShape="1">
          <a:blip r:embed="rId5">
            <a:alphaModFix/>
          </a:blip>
          <a:srcRect b="23588" l="0" r="21777" t="0"/>
          <a:stretch/>
        </p:blipFill>
        <p:spPr>
          <a:xfrm>
            <a:off x="6614000" y="1696448"/>
            <a:ext cx="1649651" cy="1611450"/>
          </a:xfrm>
          <a:prstGeom prst="rect">
            <a:avLst/>
          </a:prstGeom>
          <a:noFill/>
          <a:ln>
            <a:noFill/>
          </a:ln>
        </p:spPr>
      </p:pic>
      <p:sp>
        <p:nvSpPr>
          <p:cNvPr id="189" name="Google Shape;189;p23"/>
          <p:cNvSpPr txBox="1"/>
          <p:nvPr/>
        </p:nvSpPr>
        <p:spPr>
          <a:xfrm>
            <a:off x="6572425" y="3328450"/>
            <a:ext cx="19365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Collaborators can easily review each other’s code to find bugs faster and build better software.</a:t>
            </a:r>
            <a:endParaRPr b="1">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Today’s</a:t>
            </a:r>
            <a:r>
              <a:rPr b="1" lang="en"/>
              <a:t> mission</a:t>
            </a:r>
            <a:r>
              <a:rPr lang="en"/>
              <a:t>: build the </a:t>
            </a:r>
            <a:r>
              <a:rPr b="1" lang="en"/>
              <a:t>Enterprise Calculator</a:t>
            </a:r>
            <a:endParaRPr b="1"/>
          </a:p>
        </p:txBody>
      </p:sp>
      <p:sp>
        <p:nvSpPr>
          <p:cNvPr id="195" name="Google Shape;195;p24"/>
          <p:cNvSpPr txBox="1"/>
          <p:nvPr>
            <p:ph idx="1" type="body"/>
          </p:nvPr>
        </p:nvSpPr>
        <p:spPr>
          <a:xfrm>
            <a:off x="311700" y="1152475"/>
            <a:ext cx="85206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the development team for </a:t>
            </a:r>
            <a:r>
              <a:rPr b="1" lang="en"/>
              <a:t>UWB ACM Incorporated</a:t>
            </a:r>
            <a:r>
              <a:rPr lang="en"/>
              <a:t>. Our company has just bought a startup: FancyCalculator. Our management has asked this team to use this as a starting point to create our new </a:t>
            </a:r>
            <a:r>
              <a:rPr lang="en"/>
              <a:t>flagship</a:t>
            </a:r>
            <a:r>
              <a:rPr lang="en"/>
              <a:t> product: The Enterprise Calculator.</a:t>
            </a:r>
            <a:endParaRPr/>
          </a:p>
          <a:p>
            <a:pPr indent="0" lvl="0" marL="0" rtl="0" algn="l">
              <a:spcBef>
                <a:spcPts val="1600"/>
              </a:spcBef>
              <a:spcAft>
                <a:spcPts val="1600"/>
              </a:spcAft>
              <a:buNone/>
            </a:pPr>
            <a:r>
              <a:t/>
            </a:r>
            <a:endParaRPr/>
          </a:p>
        </p:txBody>
      </p:sp>
      <p:sp>
        <p:nvSpPr>
          <p:cNvPr id="196" name="Google Shape;1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4"/>
          <p:cNvPicPr preferRelativeResize="0"/>
          <p:nvPr/>
        </p:nvPicPr>
        <p:blipFill>
          <a:blip r:embed="rId3">
            <a:alphaModFix/>
          </a:blip>
          <a:stretch>
            <a:fillRect/>
          </a:stretch>
        </p:blipFill>
        <p:spPr>
          <a:xfrm>
            <a:off x="4146875" y="2655726"/>
            <a:ext cx="4530299" cy="2079837"/>
          </a:xfrm>
          <a:prstGeom prst="rect">
            <a:avLst/>
          </a:prstGeom>
          <a:noFill/>
          <a:ln>
            <a:noFill/>
          </a:ln>
        </p:spPr>
      </p:pic>
      <p:pic>
        <p:nvPicPr>
          <p:cNvPr id="198" name="Google Shape;198;p24"/>
          <p:cNvPicPr preferRelativeResize="0"/>
          <p:nvPr/>
        </p:nvPicPr>
        <p:blipFill>
          <a:blip r:embed="rId4">
            <a:alphaModFix/>
          </a:blip>
          <a:stretch>
            <a:fillRect/>
          </a:stretch>
        </p:blipFill>
        <p:spPr>
          <a:xfrm>
            <a:off x="607713" y="2601713"/>
            <a:ext cx="2181225" cy="2505075"/>
          </a:xfrm>
          <a:prstGeom prst="rect">
            <a:avLst/>
          </a:prstGeom>
          <a:noFill/>
          <a:ln>
            <a:noFill/>
          </a:ln>
        </p:spPr>
      </p:pic>
      <p:sp>
        <p:nvSpPr>
          <p:cNvPr id="199" name="Google Shape;199;p24"/>
          <p:cNvSpPr/>
          <p:nvPr/>
        </p:nvSpPr>
        <p:spPr>
          <a:xfrm>
            <a:off x="3163563" y="3455900"/>
            <a:ext cx="6087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 Better</a:t>
            </a:r>
            <a:endParaRPr/>
          </a:p>
        </p:txBody>
      </p:sp>
      <p:sp>
        <p:nvSpPr>
          <p:cNvPr id="205" name="Google Shape;205;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useful things to know about git</a:t>
            </a:r>
            <a:endParaRPr/>
          </a:p>
          <a:p>
            <a:pPr indent="0" lvl="0" marL="0" rtl="0" algn="l">
              <a:spcBef>
                <a:spcPts val="0"/>
              </a:spcBef>
              <a:spcAft>
                <a:spcPts val="0"/>
              </a:spcAft>
              <a:buNone/>
            </a:pPr>
            <a:r>
              <a:t/>
            </a:r>
            <a:endParaRPr/>
          </a:p>
        </p:txBody>
      </p:sp>
      <p:sp>
        <p:nvSpPr>
          <p:cNvPr id="206" name="Google Shape;2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Branches</a:t>
            </a:r>
            <a:endParaRPr/>
          </a:p>
        </p:txBody>
      </p:sp>
      <p:sp>
        <p:nvSpPr>
          <p:cNvPr id="212" name="Google Shape;212;p26"/>
          <p:cNvSpPr txBox="1"/>
          <p:nvPr>
            <p:ph idx="1" type="body"/>
          </p:nvPr>
        </p:nvSpPr>
        <p:spPr>
          <a:xfrm>
            <a:off x="311700" y="1152475"/>
            <a:ext cx="3668400" cy="3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Branches keep track of changes, from a shared starting point.</a:t>
            </a:r>
            <a:endParaRPr/>
          </a:p>
          <a:p>
            <a:pPr indent="0" lvl="0" marL="0" rtl="0" algn="l">
              <a:spcBef>
                <a:spcPts val="1600"/>
              </a:spcBef>
              <a:spcAft>
                <a:spcPts val="0"/>
              </a:spcAft>
              <a:buNone/>
            </a:pPr>
            <a:r>
              <a:rPr lang="en"/>
              <a:t>Branches can:</a:t>
            </a:r>
            <a:endParaRPr/>
          </a:p>
          <a:p>
            <a:pPr indent="-342900" lvl="0" marL="457200" rtl="0" algn="l">
              <a:spcBef>
                <a:spcPts val="1600"/>
              </a:spcBef>
              <a:spcAft>
                <a:spcPts val="0"/>
              </a:spcAft>
              <a:buSzPts val="1800"/>
              <a:buChar char="●"/>
            </a:pPr>
            <a:r>
              <a:rPr lang="en"/>
              <a:t>Separate from another branch</a:t>
            </a:r>
            <a:endParaRPr/>
          </a:p>
          <a:p>
            <a:pPr indent="-342900" lvl="0" marL="457200" rtl="0" algn="l">
              <a:spcBef>
                <a:spcPts val="0"/>
              </a:spcBef>
              <a:spcAft>
                <a:spcPts val="0"/>
              </a:spcAft>
              <a:buSzPts val="1800"/>
              <a:buChar char="●"/>
            </a:pPr>
            <a:r>
              <a:rPr lang="en"/>
              <a:t>Merge into another branch</a:t>
            </a:r>
            <a:endParaRPr/>
          </a:p>
          <a:p>
            <a:pPr indent="-342900" lvl="0" marL="457200" rtl="0" algn="l">
              <a:spcBef>
                <a:spcPts val="0"/>
              </a:spcBef>
              <a:spcAft>
                <a:spcPts val="0"/>
              </a:spcAft>
              <a:buSzPts val="1800"/>
              <a:buChar char="●"/>
            </a:pPr>
            <a:r>
              <a:rPr lang="en"/>
              <a:t>Contain different contents from another branch</a:t>
            </a:r>
            <a:endParaRPr/>
          </a:p>
        </p:txBody>
      </p:sp>
      <p:sp>
        <p:nvSpPr>
          <p:cNvPr id="213" name="Google Shape;21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26"/>
          <p:cNvSpPr/>
          <p:nvPr/>
        </p:nvSpPr>
        <p:spPr>
          <a:xfrm>
            <a:off x="4572000" y="333275"/>
            <a:ext cx="4037400" cy="43950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4572000" y="2541150"/>
            <a:ext cx="4037400" cy="21873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6"/>
          <p:cNvPicPr preferRelativeResize="0"/>
          <p:nvPr/>
        </p:nvPicPr>
        <p:blipFill>
          <a:blip r:embed="rId3">
            <a:alphaModFix/>
          </a:blip>
          <a:stretch>
            <a:fillRect/>
          </a:stretch>
        </p:blipFill>
        <p:spPr>
          <a:xfrm>
            <a:off x="4302181" y="1989400"/>
            <a:ext cx="4718968" cy="2701600"/>
          </a:xfrm>
          <a:prstGeom prst="rect">
            <a:avLst/>
          </a:prstGeom>
          <a:noFill/>
          <a:ln>
            <a:noFill/>
          </a:ln>
        </p:spPr>
      </p:pic>
      <p:pic>
        <p:nvPicPr>
          <p:cNvPr id="217" name="Google Shape;217;p26"/>
          <p:cNvPicPr preferRelativeResize="0"/>
          <p:nvPr/>
        </p:nvPicPr>
        <p:blipFill>
          <a:blip r:embed="rId4">
            <a:alphaModFix/>
          </a:blip>
          <a:stretch>
            <a:fillRect/>
          </a:stretch>
        </p:blipFill>
        <p:spPr>
          <a:xfrm>
            <a:off x="4225800" y="409650"/>
            <a:ext cx="3999800" cy="206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Using Branches</a:t>
            </a:r>
            <a:endParaRPr sz="3600"/>
          </a:p>
        </p:txBody>
      </p:sp>
      <p:sp>
        <p:nvSpPr>
          <p:cNvPr id="223" name="Google Shape;22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branches useful?</a:t>
            </a:r>
            <a:endParaRPr/>
          </a:p>
          <a:p>
            <a:pPr indent="-342900" lvl="0" marL="457200" rtl="0" algn="l">
              <a:spcBef>
                <a:spcPts val="1600"/>
              </a:spcBef>
              <a:spcAft>
                <a:spcPts val="0"/>
              </a:spcAft>
              <a:buSzPts val="1800"/>
              <a:buChar char="●"/>
            </a:pPr>
            <a:r>
              <a:rPr lang="en"/>
              <a:t>Add new features or potentially hazardous changes to the codebase without affecting the stable version of the repository</a:t>
            </a:r>
            <a:endParaRPr/>
          </a:p>
          <a:p>
            <a:pPr indent="-342900" lvl="0" marL="457200" rtl="0" algn="l">
              <a:spcBef>
                <a:spcPts val="0"/>
              </a:spcBef>
              <a:spcAft>
                <a:spcPts val="0"/>
              </a:spcAft>
              <a:buSzPts val="1800"/>
              <a:buChar char="●"/>
            </a:pPr>
            <a:r>
              <a:rPr lang="en"/>
              <a:t>Allow multiple developers to make changes to the same files without overwriting each others’ work</a:t>
            </a:r>
            <a:endParaRPr/>
          </a:p>
          <a:p>
            <a:pPr indent="0" lvl="0" marL="0" rtl="0" algn="l">
              <a:spcBef>
                <a:spcPts val="1600"/>
              </a:spcBef>
              <a:spcAft>
                <a:spcPts val="0"/>
              </a:spcAft>
              <a:buNone/>
            </a:pPr>
            <a:r>
              <a:rPr lang="en"/>
              <a:t>How do branches get merged together?</a:t>
            </a:r>
            <a:endParaRPr/>
          </a:p>
          <a:p>
            <a:pPr indent="-342900" lvl="0" marL="457200" rtl="0" algn="l">
              <a:spcBef>
                <a:spcPts val="1600"/>
              </a:spcBef>
              <a:spcAft>
                <a:spcPts val="0"/>
              </a:spcAft>
              <a:buSzPts val="1800"/>
              <a:buChar char="●"/>
            </a:pPr>
            <a:r>
              <a:rPr lang="en"/>
              <a:t>GitHub: </a:t>
            </a:r>
            <a:r>
              <a:rPr i="1" lang="en"/>
              <a:t>pull request</a:t>
            </a:r>
            <a:endParaRPr/>
          </a:p>
          <a:p>
            <a:pPr indent="-342900" lvl="0" marL="457200" rtl="0" algn="l">
              <a:spcBef>
                <a:spcPts val="0"/>
              </a:spcBef>
              <a:spcAft>
                <a:spcPts val="0"/>
              </a:spcAft>
              <a:buSzPts val="1800"/>
              <a:buChar char="●"/>
            </a:pPr>
            <a:r>
              <a:rPr lang="en"/>
              <a:t>GitLab: </a:t>
            </a:r>
            <a:r>
              <a:rPr i="1" lang="en"/>
              <a:t>merge request</a:t>
            </a:r>
            <a:endParaRPr i="1"/>
          </a:p>
          <a:p>
            <a:pPr indent="-342900" lvl="0" marL="457200" rtl="0" algn="l">
              <a:spcBef>
                <a:spcPts val="0"/>
              </a:spcBef>
              <a:spcAft>
                <a:spcPts val="0"/>
              </a:spcAft>
              <a:buSzPts val="1800"/>
              <a:buChar char="●"/>
            </a:pPr>
            <a:r>
              <a:rPr lang="en"/>
              <a:t>Command Line: </a:t>
            </a:r>
            <a:r>
              <a:rPr lang="en">
                <a:latin typeface="Courier New"/>
                <a:ea typeface="Courier New"/>
                <a:cs typeface="Courier New"/>
                <a:sym typeface="Courier New"/>
              </a:rPr>
              <a:t>git merge</a:t>
            </a:r>
            <a:r>
              <a:rPr lang="en"/>
              <a:t> </a:t>
            </a:r>
            <a:endParaRPr/>
          </a:p>
          <a:p>
            <a:pPr indent="0" lvl="0" marL="0" rtl="0" algn="l">
              <a:spcBef>
                <a:spcPts val="1600"/>
              </a:spcBef>
              <a:spcAft>
                <a:spcPts val="1600"/>
              </a:spcAft>
              <a:buNone/>
            </a:pPr>
            <a:r>
              <a:t/>
            </a:r>
            <a:endParaRPr/>
          </a:p>
        </p:txBody>
      </p:sp>
      <p:sp>
        <p:nvSpPr>
          <p:cNvPr id="224" name="Google Shape;22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 - Cont.</a:t>
            </a:r>
            <a:endParaRPr/>
          </a:p>
        </p:txBody>
      </p:sp>
      <p:sp>
        <p:nvSpPr>
          <p:cNvPr id="230" name="Google Shape;23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8"/>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232" name="Google Shape;232;p28"/>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233" name="Google Shape;233;p28"/>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234" name="Google Shape;234;p28"/>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235" name="Google Shape;235;p28"/>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236" name="Google Shape;236;p28"/>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237" name="Google Shape;237;p28"/>
          <p:cNvSpPr txBox="1"/>
          <p:nvPr>
            <p:ph idx="4294967295" type="body"/>
          </p:nvPr>
        </p:nvSpPr>
        <p:spPr>
          <a:xfrm>
            <a:off x="435925" y="1162000"/>
            <a:ext cx="8250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Branch</a:t>
            </a:r>
            <a:endParaRPr b="1" sz="1400"/>
          </a:p>
          <a:p>
            <a:pPr indent="0" lvl="0" marL="0" rtl="0" algn="l">
              <a:spcBef>
                <a:spcPts val="800"/>
              </a:spcBef>
              <a:spcAft>
                <a:spcPts val="0"/>
              </a:spcAft>
              <a:buNone/>
            </a:pPr>
            <a:r>
              <a:rPr lang="en" sz="1400"/>
              <a:t>A </a:t>
            </a:r>
            <a:r>
              <a:rPr i="1" lang="en" sz="1400"/>
              <a:t>branch</a:t>
            </a:r>
            <a:r>
              <a:rPr lang="en" sz="1400"/>
              <a:t> is a human-readable label which points to a series of commits. The commit history for different branches can diverge, and users can switch between branches as needed.</a:t>
            </a:r>
            <a:endParaRPr sz="1400"/>
          </a:p>
          <a:p>
            <a:pPr indent="0" lvl="0" marL="0" rtl="0" algn="l">
              <a:spcBef>
                <a:spcPts val="800"/>
              </a:spcBef>
              <a:spcAft>
                <a:spcPts val="0"/>
              </a:spcAft>
              <a:buNone/>
            </a:pPr>
            <a:r>
              <a:rPr lang="en" sz="1400"/>
              <a:t>Branches are used to manage parallel development efforts within projects, and allow for experimentation and prototyping without impacting “finished” code.</a:t>
            </a:r>
            <a:endParaRPr sz="1400"/>
          </a:p>
          <a:p>
            <a:pPr indent="-317500" lvl="0" marL="457200" rtl="0" algn="l">
              <a:spcBef>
                <a:spcPts val="800"/>
              </a:spcBef>
              <a:spcAft>
                <a:spcPts val="0"/>
              </a:spcAft>
              <a:buSzPts val="1400"/>
              <a:buChar char="●"/>
            </a:pPr>
            <a:r>
              <a:rPr b="1" lang="en" sz="1400"/>
              <a:t>Merge Commit</a:t>
            </a:r>
            <a:endParaRPr b="1" sz="1400"/>
          </a:p>
          <a:p>
            <a:pPr indent="0" lvl="0" marL="0" rtl="0" algn="l">
              <a:spcBef>
                <a:spcPts val="800"/>
              </a:spcBef>
              <a:spcAft>
                <a:spcPts val="800"/>
              </a:spcAft>
              <a:buNone/>
            </a:pPr>
            <a:r>
              <a:rPr lang="en" sz="1400"/>
              <a:t>A merge commit combines the changes from two different diverging branches back into a single branch. A merge commit has two parent commits instead of the typical single parent.</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 - Cont.</a:t>
            </a:r>
            <a:endParaRPr/>
          </a:p>
        </p:txBody>
      </p:sp>
      <p:sp>
        <p:nvSpPr>
          <p:cNvPr id="243" name="Google Shape;24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29"/>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245" name="Google Shape;245;p29"/>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246" name="Google Shape;246;p29"/>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247" name="Google Shape;247;p29"/>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248" name="Google Shape;248;p29"/>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249" name="Google Shape;249;p29"/>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250" name="Google Shape;250;p29"/>
          <p:cNvSpPr txBox="1"/>
          <p:nvPr>
            <p:ph idx="4294967295" type="body"/>
          </p:nvPr>
        </p:nvSpPr>
        <p:spPr>
          <a:xfrm>
            <a:off x="435925" y="1162000"/>
            <a:ext cx="8250900" cy="376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Pull Request (aka Merge Request)</a:t>
            </a:r>
            <a:endParaRPr b="1" sz="1400"/>
          </a:p>
          <a:p>
            <a:pPr indent="0" lvl="0" marL="0" rtl="0" algn="l">
              <a:spcBef>
                <a:spcPts val="800"/>
              </a:spcBef>
              <a:spcAft>
                <a:spcPts val="0"/>
              </a:spcAft>
              <a:buNone/>
            </a:pPr>
            <a:r>
              <a:rPr lang="en" sz="1400"/>
              <a:t>A pull request is closely related to branches, and not related to “pulling changes” at all. A pull request is a </a:t>
            </a:r>
            <a:r>
              <a:rPr i="1" lang="en" sz="1400"/>
              <a:t>polite way of creating a merge commit</a:t>
            </a:r>
            <a:r>
              <a:rPr lang="en" sz="1400"/>
              <a:t>.</a:t>
            </a:r>
            <a:endParaRPr sz="1400"/>
          </a:p>
          <a:p>
            <a:pPr indent="0" lvl="0" marL="0" rtl="0" algn="l">
              <a:spcBef>
                <a:spcPts val="800"/>
              </a:spcBef>
              <a:spcAft>
                <a:spcPts val="0"/>
              </a:spcAft>
              <a:buNone/>
            </a:pPr>
            <a:r>
              <a:rPr lang="en" sz="1400"/>
              <a:t>Most remote storage providers (GitHub, GitLab, etc) provide a browser-based solution of creating merge commits, and facilitating code reviews in the process. </a:t>
            </a:r>
            <a:endParaRPr sz="1400"/>
          </a:p>
          <a:p>
            <a:pPr indent="0" lvl="0" marL="0" rtl="0" algn="l">
              <a:spcBef>
                <a:spcPts val="800"/>
              </a:spcBef>
              <a:spcAft>
                <a:spcPts val="800"/>
              </a:spcAft>
              <a:buNone/>
            </a:pPr>
            <a:r>
              <a:rPr lang="en" sz="1400"/>
              <a:t>Pull requests are not a part of the git command set. It is an invention of remote storage providers.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Commands: Branches</a:t>
            </a:r>
            <a:endParaRPr sz="3600"/>
          </a:p>
        </p:txBody>
      </p:sp>
      <p:sp>
        <p:nvSpPr>
          <p:cNvPr id="256" name="Google Shape;256;p30"/>
          <p:cNvSpPr txBox="1"/>
          <p:nvPr>
            <p:ph idx="2" type="body"/>
          </p:nvPr>
        </p:nvSpPr>
        <p:spPr>
          <a:xfrm>
            <a:off x="520675" y="1152475"/>
            <a:ext cx="7818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Clone the repo: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Inspect the contents of the cloned repo: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7" name="Google Shape;25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0"/>
          <p:cNvPicPr preferRelativeResize="0"/>
          <p:nvPr/>
        </p:nvPicPr>
        <p:blipFill>
          <a:blip r:embed="rId3">
            <a:alphaModFix/>
          </a:blip>
          <a:stretch>
            <a:fillRect/>
          </a:stretch>
        </p:blipFill>
        <p:spPr>
          <a:xfrm>
            <a:off x="722900" y="1543348"/>
            <a:ext cx="7369124" cy="440100"/>
          </a:xfrm>
          <a:prstGeom prst="rect">
            <a:avLst/>
          </a:prstGeom>
          <a:noFill/>
          <a:ln>
            <a:noFill/>
          </a:ln>
        </p:spPr>
      </p:pic>
      <p:pic>
        <p:nvPicPr>
          <p:cNvPr id="259" name="Google Shape;259;p30"/>
          <p:cNvPicPr preferRelativeResize="0"/>
          <p:nvPr/>
        </p:nvPicPr>
        <p:blipFill>
          <a:blip r:embed="rId4">
            <a:alphaModFix/>
          </a:blip>
          <a:stretch>
            <a:fillRect/>
          </a:stretch>
        </p:blipFill>
        <p:spPr>
          <a:xfrm>
            <a:off x="992150" y="2865000"/>
            <a:ext cx="6875650" cy="210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Commands: Branches</a:t>
            </a:r>
            <a:endParaRPr sz="3600"/>
          </a:p>
        </p:txBody>
      </p:sp>
      <p:sp>
        <p:nvSpPr>
          <p:cNvPr id="265" name="Google Shape;265;p31"/>
          <p:cNvSpPr txBox="1"/>
          <p:nvPr>
            <p:ph idx="2" type="body"/>
          </p:nvPr>
        </p:nvSpPr>
        <p:spPr>
          <a:xfrm>
            <a:off x="520675" y="1152475"/>
            <a:ext cx="7818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Checkout the </a:t>
            </a:r>
            <a:r>
              <a:rPr b="1" lang="en">
                <a:solidFill>
                  <a:schemeClr val="dk1"/>
                </a:solidFill>
                <a:latin typeface="Roboto"/>
                <a:ea typeface="Roboto"/>
                <a:cs typeface="Roboto"/>
                <a:sym typeface="Roboto"/>
              </a:rPr>
              <a:t>feature/move-to-java</a:t>
            </a:r>
            <a:r>
              <a:rPr lang="en"/>
              <a:t> branch</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Inspect the contents of the cloned repo, </a:t>
            </a:r>
            <a:r>
              <a:rPr b="1" lang="en"/>
              <a:t>the files changed</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6" name="Google Shape;26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31"/>
          <p:cNvPicPr preferRelativeResize="0"/>
          <p:nvPr/>
        </p:nvPicPr>
        <p:blipFill rotWithShape="1">
          <a:blip r:embed="rId3">
            <a:alphaModFix/>
          </a:blip>
          <a:srcRect b="0" l="0" r="33101" t="0"/>
          <a:stretch/>
        </p:blipFill>
        <p:spPr>
          <a:xfrm>
            <a:off x="1061875" y="1577500"/>
            <a:ext cx="6117274" cy="1143950"/>
          </a:xfrm>
          <a:prstGeom prst="rect">
            <a:avLst/>
          </a:prstGeom>
          <a:noFill/>
          <a:ln>
            <a:noFill/>
          </a:ln>
        </p:spPr>
      </p:pic>
      <p:pic>
        <p:nvPicPr>
          <p:cNvPr id="268" name="Google Shape;268;p31"/>
          <p:cNvPicPr preferRelativeResize="0"/>
          <p:nvPr/>
        </p:nvPicPr>
        <p:blipFill>
          <a:blip r:embed="rId4">
            <a:alphaModFix/>
          </a:blip>
          <a:stretch>
            <a:fillRect/>
          </a:stretch>
        </p:blipFill>
        <p:spPr>
          <a:xfrm>
            <a:off x="1505075" y="3406800"/>
            <a:ext cx="5709524" cy="144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1545450"/>
            <a:ext cx="8520600" cy="2052600"/>
          </a:xfrm>
          <a:prstGeom prst="rect">
            <a:avLst/>
          </a:prstGeom>
          <a:effectLst>
            <a:outerShdw blurRad="71438" rotWithShape="0" algn="bl" dir="2220000" dist="114300">
              <a:srgbClr val="000000">
                <a:alpha val="21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0700"/>
              <a:t>Git Gud</a:t>
            </a:r>
            <a:endParaRPr sz="10700"/>
          </a:p>
          <a:p>
            <a:pPr indent="0" lvl="0" marL="0" rtl="0" algn="ctr">
              <a:spcBef>
                <a:spcPts val="0"/>
              </a:spcBef>
              <a:spcAft>
                <a:spcPts val="0"/>
              </a:spcAft>
              <a:buNone/>
            </a:pPr>
            <a:r>
              <a:rPr lang="en" sz="6200"/>
              <a:t>Workshop</a:t>
            </a:r>
            <a:endParaRPr sz="6200"/>
          </a:p>
        </p:txBody>
      </p:sp>
      <p:sp>
        <p:nvSpPr>
          <p:cNvPr id="63" name="Google Shape;63;p14"/>
          <p:cNvSpPr txBox="1"/>
          <p:nvPr>
            <p:ph idx="1" type="subTitle"/>
          </p:nvPr>
        </p:nvSpPr>
        <p:spPr>
          <a:xfrm>
            <a:off x="311700" y="3674225"/>
            <a:ext cx="8520600" cy="792600"/>
          </a:xfrm>
          <a:prstGeom prst="rect">
            <a:avLst/>
          </a:prstGeom>
          <a:effectLst>
            <a:outerShdw blurRad="57150" rotWithShape="0" algn="bl" dir="8160000" dist="142875">
              <a:srgbClr val="000000">
                <a:alpha val="3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100"/>
              <a:t>By y</a:t>
            </a:r>
            <a:r>
              <a:rPr lang="en" sz="1100"/>
              <a:t>our friends at</a:t>
            </a:r>
            <a:endParaRPr sz="1100"/>
          </a:p>
          <a:p>
            <a:pPr indent="0" lvl="0" marL="0" rtl="0" algn="ctr">
              <a:spcBef>
                <a:spcPts val="0"/>
              </a:spcBef>
              <a:spcAft>
                <a:spcPts val="0"/>
              </a:spcAft>
              <a:buNone/>
            </a:pPr>
            <a:r>
              <a:rPr lang="en"/>
              <a:t>UWB ACM</a:t>
            </a:r>
            <a:endParaRPr/>
          </a:p>
        </p:txBody>
      </p:sp>
      <p:pic>
        <p:nvPicPr>
          <p:cNvPr id="64" name="Google Shape;64;p14"/>
          <p:cNvPicPr preferRelativeResize="0"/>
          <p:nvPr/>
        </p:nvPicPr>
        <p:blipFill>
          <a:blip r:embed="rId3">
            <a:alphaModFix/>
          </a:blip>
          <a:stretch>
            <a:fillRect/>
          </a:stretch>
        </p:blipFill>
        <p:spPr>
          <a:xfrm>
            <a:off x="167775" y="-5"/>
            <a:ext cx="4518774" cy="985625"/>
          </a:xfrm>
          <a:prstGeom prst="rect">
            <a:avLst/>
          </a:prstGeom>
          <a:noFill/>
          <a:ln>
            <a:noFill/>
          </a:ln>
        </p:spPr>
      </p:pic>
      <p:sp>
        <p:nvSpPr>
          <p:cNvPr id="65" name="Google Shape;65;p14"/>
          <p:cNvSpPr txBox="1"/>
          <p:nvPr/>
        </p:nvSpPr>
        <p:spPr>
          <a:xfrm>
            <a:off x="5047300" y="137500"/>
            <a:ext cx="37851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Presenters: </a:t>
            </a:r>
            <a:r>
              <a:rPr lang="en">
                <a:solidFill>
                  <a:srgbClr val="FFFFFF"/>
                </a:solidFill>
              </a:rPr>
              <a:t>Alan Gonzalez</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Commands: Branches</a:t>
            </a:r>
            <a:endParaRPr sz="3600"/>
          </a:p>
        </p:txBody>
      </p:sp>
      <p:sp>
        <p:nvSpPr>
          <p:cNvPr id="274" name="Google Shape;274;p32"/>
          <p:cNvSpPr txBox="1"/>
          <p:nvPr>
            <p:ph idx="2" type="body"/>
          </p:nvPr>
        </p:nvSpPr>
        <p:spPr>
          <a:xfrm>
            <a:off x="520675" y="1152475"/>
            <a:ext cx="7818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Go back to the master branch: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2"/>
          <p:cNvPicPr preferRelativeResize="0"/>
          <p:nvPr/>
        </p:nvPicPr>
        <p:blipFill rotWithShape="1">
          <a:blip r:embed="rId3">
            <a:alphaModFix/>
          </a:blip>
          <a:srcRect b="0" l="0" r="44317" t="0"/>
          <a:stretch/>
        </p:blipFill>
        <p:spPr>
          <a:xfrm>
            <a:off x="1595375" y="1787175"/>
            <a:ext cx="5091702" cy="69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Branches: what happened?</a:t>
            </a:r>
            <a:endParaRPr sz="3600"/>
          </a:p>
        </p:txBody>
      </p:sp>
      <p:sp>
        <p:nvSpPr>
          <p:cNvPr id="282" name="Google Shape;282;p33"/>
          <p:cNvSpPr txBox="1"/>
          <p:nvPr>
            <p:ph idx="2" type="body"/>
          </p:nvPr>
        </p:nvSpPr>
        <p:spPr>
          <a:xfrm>
            <a:off x="520675" y="1152475"/>
            <a:ext cx="52089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Commits are being added to master branch.</a:t>
            </a:r>
            <a:endParaRPr/>
          </a:p>
          <a:p>
            <a:pPr indent="-317500" lvl="0" marL="457200" rtl="0" algn="l">
              <a:lnSpc>
                <a:spcPct val="200000"/>
              </a:lnSpc>
              <a:spcBef>
                <a:spcPts val="0"/>
              </a:spcBef>
              <a:spcAft>
                <a:spcPts val="0"/>
              </a:spcAft>
              <a:buSzPts val="1400"/>
              <a:buChar char="●"/>
            </a:pPr>
            <a:r>
              <a:rPr lang="en"/>
              <a:t>At some point a new branch was created: feature/move-to-java</a:t>
            </a:r>
            <a:endParaRPr/>
          </a:p>
          <a:p>
            <a:pPr indent="-317500" lvl="0" marL="457200" rtl="0" algn="l">
              <a:lnSpc>
                <a:spcPct val="200000"/>
              </a:lnSpc>
              <a:spcBef>
                <a:spcPts val="0"/>
              </a:spcBef>
              <a:spcAft>
                <a:spcPts val="0"/>
              </a:spcAft>
              <a:buSzPts val="1400"/>
              <a:buChar char="●"/>
            </a:pPr>
            <a:r>
              <a:rPr lang="en"/>
              <a:t>Commits are being added to the new “feature” or “topic” branch.</a:t>
            </a:r>
            <a:endParaRPr/>
          </a:p>
          <a:p>
            <a:pPr indent="-317500" lvl="0" marL="457200" rtl="0" algn="l">
              <a:lnSpc>
                <a:spcPct val="200000"/>
              </a:lnSpc>
              <a:spcBef>
                <a:spcPts val="0"/>
              </a:spcBef>
              <a:spcAft>
                <a:spcPts val="0"/>
              </a:spcAft>
              <a:buSzPts val="1400"/>
              <a:buChar char="●"/>
            </a:pPr>
            <a:r>
              <a:rPr lang="en"/>
              <a:t>Git has a reference to both HEADs of the branches so we can easily switch to them.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3" name="Google Shape;28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3"/>
          <p:cNvPicPr preferRelativeResize="0"/>
          <p:nvPr/>
        </p:nvPicPr>
        <p:blipFill rotWithShape="1">
          <a:blip r:embed="rId3">
            <a:alphaModFix/>
          </a:blip>
          <a:srcRect b="0" l="14900" r="0" t="0"/>
          <a:stretch/>
        </p:blipFill>
        <p:spPr>
          <a:xfrm>
            <a:off x="6453975" y="445025"/>
            <a:ext cx="2084600" cy="440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4"/>
          <p:cNvPicPr preferRelativeResize="0"/>
          <p:nvPr/>
        </p:nvPicPr>
        <p:blipFill>
          <a:blip r:embed="rId3">
            <a:alphaModFix/>
          </a:blip>
          <a:stretch>
            <a:fillRect/>
          </a:stretch>
        </p:blipFill>
        <p:spPr>
          <a:xfrm>
            <a:off x="715424" y="820214"/>
            <a:ext cx="2384971" cy="3160612"/>
          </a:xfrm>
          <a:prstGeom prst="rect">
            <a:avLst/>
          </a:prstGeom>
          <a:noFill/>
          <a:ln>
            <a:noFill/>
          </a:ln>
        </p:spPr>
      </p:pic>
      <p:sp>
        <p:nvSpPr>
          <p:cNvPr id="291" name="Google Shape;291;p34"/>
          <p:cNvSpPr txBox="1"/>
          <p:nvPr/>
        </p:nvSpPr>
        <p:spPr>
          <a:xfrm>
            <a:off x="5288313" y="4473775"/>
            <a:ext cx="3000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https://trunkbaseddevelopment.com/</a:t>
            </a:r>
            <a:endParaRPr sz="1200"/>
          </a:p>
        </p:txBody>
      </p:sp>
      <p:pic>
        <p:nvPicPr>
          <p:cNvPr id="292" name="Google Shape;292;p34"/>
          <p:cNvPicPr preferRelativeResize="0"/>
          <p:nvPr/>
        </p:nvPicPr>
        <p:blipFill>
          <a:blip r:embed="rId5">
            <a:alphaModFix/>
          </a:blip>
          <a:stretch>
            <a:fillRect/>
          </a:stretch>
        </p:blipFill>
        <p:spPr>
          <a:xfrm>
            <a:off x="3803736" y="1085388"/>
            <a:ext cx="5217426" cy="2630273"/>
          </a:xfrm>
          <a:prstGeom prst="rect">
            <a:avLst/>
          </a:prstGeom>
          <a:noFill/>
          <a:ln>
            <a:noFill/>
          </a:ln>
        </p:spPr>
      </p:pic>
      <p:sp>
        <p:nvSpPr>
          <p:cNvPr id="293" name="Google Shape;293;p34"/>
          <p:cNvSpPr txBox="1"/>
          <p:nvPr/>
        </p:nvSpPr>
        <p:spPr>
          <a:xfrm>
            <a:off x="144813" y="4473775"/>
            <a:ext cx="4026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6"/>
              </a:rPr>
              <a:t>https://nvie.com/posts/a-successful-git-branching-model/</a:t>
            </a:r>
            <a:endParaRPr sz="1200"/>
          </a:p>
        </p:txBody>
      </p:sp>
      <p:sp>
        <p:nvSpPr>
          <p:cNvPr id="294" name="Google Shape;294;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Workflows</a:t>
            </a:r>
            <a:r>
              <a:rPr lang="en"/>
              <a:t>: Branching strategy or flow</a:t>
            </a:r>
            <a:endParaRPr b="1"/>
          </a:p>
        </p:txBody>
      </p:sp>
      <p:sp>
        <p:nvSpPr>
          <p:cNvPr id="295" name="Google Shape;295;p34"/>
          <p:cNvSpPr txBox="1"/>
          <p:nvPr>
            <p:ph type="title"/>
          </p:nvPr>
        </p:nvSpPr>
        <p:spPr>
          <a:xfrm>
            <a:off x="238650" y="39808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g</a:t>
            </a:r>
            <a:r>
              <a:rPr lang="en"/>
              <a:t>itflow								single trunk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Protecting</a:t>
            </a:r>
            <a:r>
              <a:rPr lang="en"/>
              <a:t> the master branch</a:t>
            </a:r>
            <a:r>
              <a:rPr b="1" lang="en"/>
              <a:t>: Continuous Integration</a:t>
            </a:r>
            <a:endParaRPr b="1"/>
          </a:p>
        </p:txBody>
      </p:sp>
      <p:pic>
        <p:nvPicPr>
          <p:cNvPr id="302" name="Google Shape;302;p35"/>
          <p:cNvPicPr preferRelativeResize="0"/>
          <p:nvPr/>
        </p:nvPicPr>
        <p:blipFill>
          <a:blip r:embed="rId3">
            <a:alphaModFix/>
          </a:blip>
          <a:stretch>
            <a:fillRect/>
          </a:stretch>
        </p:blipFill>
        <p:spPr>
          <a:xfrm>
            <a:off x="1703150" y="1474950"/>
            <a:ext cx="5219700" cy="3114675"/>
          </a:xfrm>
          <a:prstGeom prst="rect">
            <a:avLst/>
          </a:prstGeom>
          <a:noFill/>
          <a:ln>
            <a:noFill/>
          </a:ln>
        </p:spPr>
      </p:pic>
      <p:sp>
        <p:nvSpPr>
          <p:cNvPr id="303" name="Google Shape;303;p35"/>
          <p:cNvSpPr/>
          <p:nvPr/>
        </p:nvSpPr>
        <p:spPr>
          <a:xfrm rot="694939">
            <a:off x="5716796" y="2838303"/>
            <a:ext cx="1225249" cy="722088"/>
          </a:xfrm>
          <a:prstGeom prst="leftArrow">
            <a:avLst>
              <a:gd fmla="val 39343"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nvSpPr>
        <p:spPr>
          <a:xfrm>
            <a:off x="7002025" y="3071900"/>
            <a:ext cx="1390800" cy="7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CI happens here</a:t>
            </a:r>
            <a:endParaRPr sz="1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Workshop</a:t>
            </a:r>
            <a:endParaRPr/>
          </a:p>
        </p:txBody>
      </p:sp>
      <p:sp>
        <p:nvSpPr>
          <p:cNvPr id="310" name="Google Shape;310;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do our first contribution</a:t>
            </a:r>
            <a:endParaRPr/>
          </a:p>
        </p:txBody>
      </p:sp>
      <p:sp>
        <p:nvSpPr>
          <p:cNvPr id="311" name="Google Shape;31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the project locally</a:t>
            </a:r>
            <a:endParaRPr/>
          </a:p>
        </p:txBody>
      </p:sp>
      <p:sp>
        <p:nvSpPr>
          <p:cNvPr id="317" name="Google Shape;317;p37"/>
          <p:cNvSpPr txBox="1"/>
          <p:nvPr>
            <p:ph idx="1" type="body"/>
          </p:nvPr>
        </p:nvSpPr>
        <p:spPr>
          <a:xfrm>
            <a:off x="311700" y="1152475"/>
            <a:ext cx="37545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You have the project cloned.</a:t>
            </a:r>
            <a:endParaRPr/>
          </a:p>
          <a:p>
            <a:pPr indent="-342900" lvl="0" marL="457200" rtl="0" algn="l">
              <a:lnSpc>
                <a:spcPct val="200000"/>
              </a:lnSpc>
              <a:spcBef>
                <a:spcPts val="0"/>
              </a:spcBef>
              <a:spcAft>
                <a:spcPts val="0"/>
              </a:spcAft>
              <a:buSzPts val="1800"/>
              <a:buAutoNum type="arabicPeriod"/>
            </a:pPr>
            <a:r>
              <a:rPr lang="en"/>
              <a:t>Make sure you are in the </a:t>
            </a:r>
            <a:r>
              <a:rPr b="1" lang="en"/>
              <a:t>master </a:t>
            </a:r>
            <a:r>
              <a:rPr lang="en"/>
              <a:t>branch.</a:t>
            </a:r>
            <a:endParaRPr/>
          </a:p>
          <a:p>
            <a:pPr indent="-342900" lvl="0" marL="457200" rtl="0" algn="l">
              <a:lnSpc>
                <a:spcPct val="200000"/>
              </a:lnSpc>
              <a:spcBef>
                <a:spcPts val="0"/>
              </a:spcBef>
              <a:spcAft>
                <a:spcPts val="0"/>
              </a:spcAft>
              <a:buSzPts val="1800"/>
              <a:buAutoNum type="arabicPeriod"/>
            </a:pPr>
            <a:r>
              <a:rPr lang="en"/>
              <a:t>Open Index.html</a:t>
            </a:r>
            <a:endParaRPr/>
          </a:p>
        </p:txBody>
      </p:sp>
      <p:sp>
        <p:nvSpPr>
          <p:cNvPr id="318" name="Google Shape;31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37"/>
          <p:cNvPicPr preferRelativeResize="0"/>
          <p:nvPr/>
        </p:nvPicPr>
        <p:blipFill rotWithShape="1">
          <a:blip r:embed="rId3">
            <a:alphaModFix/>
          </a:blip>
          <a:srcRect b="27157" l="27424" r="25162" t="15304"/>
          <a:stretch/>
        </p:blipFill>
        <p:spPr>
          <a:xfrm>
            <a:off x="4285301" y="1314375"/>
            <a:ext cx="4299727" cy="276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a bug and create your topic branch</a:t>
            </a:r>
            <a:endParaRPr/>
          </a:p>
        </p:txBody>
      </p:sp>
      <p:sp>
        <p:nvSpPr>
          <p:cNvPr id="325" name="Google Shape;325;p38"/>
          <p:cNvSpPr txBox="1"/>
          <p:nvPr>
            <p:ph idx="1" type="body"/>
          </p:nvPr>
        </p:nvSpPr>
        <p:spPr>
          <a:xfrm>
            <a:off x="177825" y="726100"/>
            <a:ext cx="7128300" cy="3416400"/>
          </a:xfrm>
          <a:prstGeom prst="rect">
            <a:avLst/>
          </a:prstGeom>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Go to </a:t>
            </a:r>
            <a:r>
              <a:rPr lang="en" u="sng">
                <a:solidFill>
                  <a:schemeClr val="hlink"/>
                </a:solidFill>
                <a:hlinkClick r:id="rId3"/>
              </a:rPr>
              <a:t>https://github.com/UWB-ACM/FancyCalculator/issues</a:t>
            </a:r>
            <a:endParaRPr/>
          </a:p>
          <a:p>
            <a:pPr indent="0" lvl="0" marL="0" rtl="0" algn="l">
              <a:lnSpc>
                <a:spcPct val="200000"/>
              </a:lnSpc>
              <a:spcBef>
                <a:spcPts val="1600"/>
              </a:spcBef>
              <a:spcAft>
                <a:spcPts val="0"/>
              </a:spcAft>
              <a:buNone/>
            </a:pPr>
            <a:r>
              <a:t/>
            </a:r>
            <a:endParaRPr/>
          </a:p>
          <a:p>
            <a:pPr indent="-342900" lvl="0" marL="457200" rtl="0" algn="l">
              <a:lnSpc>
                <a:spcPct val="200000"/>
              </a:lnSpc>
              <a:spcBef>
                <a:spcPts val="1600"/>
              </a:spcBef>
              <a:spcAft>
                <a:spcPts val="0"/>
              </a:spcAft>
              <a:buSzPts val="1800"/>
              <a:buAutoNum type="arabicPeriod"/>
            </a:pPr>
            <a:r>
              <a:rPr lang="en"/>
              <a:t>Look for a bug and </a:t>
            </a:r>
            <a:r>
              <a:rPr b="1" lang="en"/>
              <a:t>assign it to yourself</a:t>
            </a:r>
            <a:r>
              <a:rPr lang="en"/>
              <a:t>!</a:t>
            </a:r>
            <a:endParaRPr/>
          </a:p>
          <a:p>
            <a:pPr indent="0" lvl="0" marL="457200" rtl="0" algn="l">
              <a:lnSpc>
                <a:spcPct val="200000"/>
              </a:lnSpc>
              <a:spcBef>
                <a:spcPts val="1600"/>
              </a:spcBef>
              <a:spcAft>
                <a:spcPts val="0"/>
              </a:spcAft>
              <a:buNone/>
            </a:pPr>
            <a:r>
              <a:t/>
            </a:r>
            <a:endParaRPr/>
          </a:p>
          <a:p>
            <a:pPr indent="-342900" lvl="0" marL="457200" rtl="0" algn="l">
              <a:lnSpc>
                <a:spcPct val="200000"/>
              </a:lnSpc>
              <a:spcBef>
                <a:spcPts val="1600"/>
              </a:spcBef>
              <a:spcAft>
                <a:spcPts val="0"/>
              </a:spcAft>
              <a:buSzPts val="1800"/>
              <a:buAutoNum type="arabicPeriod"/>
            </a:pPr>
            <a:r>
              <a:rPr lang="en">
                <a:latin typeface="Roboto Mono"/>
                <a:ea typeface="Roboto Mono"/>
                <a:cs typeface="Roboto Mono"/>
                <a:sym typeface="Roboto Mono"/>
              </a:rPr>
              <a:t>Create a new branch:</a:t>
            </a:r>
            <a:endParaRPr b="1" i="1">
              <a:solidFill>
                <a:srgbClr val="FFFFFF"/>
              </a:solidFill>
              <a:latin typeface="Roboto Mono"/>
              <a:ea typeface="Roboto Mono"/>
              <a:cs typeface="Roboto Mono"/>
              <a:sym typeface="Roboto Mono"/>
            </a:endParaRPr>
          </a:p>
        </p:txBody>
      </p:sp>
      <p:sp>
        <p:nvSpPr>
          <p:cNvPr id="326" name="Google Shape;32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38"/>
          <p:cNvPicPr preferRelativeResize="0"/>
          <p:nvPr/>
        </p:nvPicPr>
        <p:blipFill>
          <a:blip r:embed="rId4">
            <a:alphaModFix/>
          </a:blip>
          <a:stretch>
            <a:fillRect/>
          </a:stretch>
        </p:blipFill>
        <p:spPr>
          <a:xfrm>
            <a:off x="2498337" y="1146125"/>
            <a:ext cx="2924076" cy="1083425"/>
          </a:xfrm>
          <a:prstGeom prst="rect">
            <a:avLst/>
          </a:prstGeom>
          <a:noFill/>
          <a:ln>
            <a:noFill/>
          </a:ln>
        </p:spPr>
      </p:pic>
      <p:pic>
        <p:nvPicPr>
          <p:cNvPr id="328" name="Google Shape;328;p38"/>
          <p:cNvPicPr preferRelativeResize="0"/>
          <p:nvPr/>
        </p:nvPicPr>
        <p:blipFill>
          <a:blip r:embed="rId5">
            <a:alphaModFix/>
          </a:blip>
          <a:stretch>
            <a:fillRect/>
          </a:stretch>
        </p:blipFill>
        <p:spPr>
          <a:xfrm>
            <a:off x="2247547" y="2654000"/>
            <a:ext cx="3645319" cy="1161487"/>
          </a:xfrm>
          <a:prstGeom prst="rect">
            <a:avLst/>
          </a:prstGeom>
          <a:noFill/>
          <a:ln>
            <a:noFill/>
          </a:ln>
        </p:spPr>
      </p:pic>
      <p:pic>
        <p:nvPicPr>
          <p:cNvPr id="329" name="Google Shape;329;p38"/>
          <p:cNvPicPr preferRelativeResize="0"/>
          <p:nvPr/>
        </p:nvPicPr>
        <p:blipFill>
          <a:blip r:embed="rId6">
            <a:alphaModFix/>
          </a:blip>
          <a:stretch>
            <a:fillRect/>
          </a:stretch>
        </p:blipFill>
        <p:spPr>
          <a:xfrm>
            <a:off x="1571000" y="4242700"/>
            <a:ext cx="5869400" cy="504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 your changes to GitHub</a:t>
            </a:r>
            <a:endParaRPr/>
          </a:p>
        </p:txBody>
      </p:sp>
      <p:sp>
        <p:nvSpPr>
          <p:cNvPr id="335" name="Google Shape;335;p39"/>
          <p:cNvSpPr txBox="1"/>
          <p:nvPr>
            <p:ph idx="1" type="body"/>
          </p:nvPr>
        </p:nvSpPr>
        <p:spPr>
          <a:xfrm>
            <a:off x="151900" y="917950"/>
            <a:ext cx="4830900" cy="4138800"/>
          </a:xfrm>
          <a:prstGeom prst="rect">
            <a:avLst/>
          </a:prstGeom>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Fix the bug:</a:t>
            </a:r>
            <a:endParaRPr/>
          </a:p>
          <a:p>
            <a:pPr indent="-317500" lvl="1" marL="914400" rtl="0" algn="l">
              <a:lnSpc>
                <a:spcPct val="115000"/>
              </a:lnSpc>
              <a:spcBef>
                <a:spcPts val="0"/>
              </a:spcBef>
              <a:spcAft>
                <a:spcPts val="0"/>
              </a:spcAft>
              <a:buSzPts val="1400"/>
              <a:buAutoNum type="alphaLcPeriod"/>
            </a:pPr>
            <a:r>
              <a:rPr lang="en"/>
              <a:t>The bug description has precise instructions on hot to fix the bug</a:t>
            </a:r>
            <a:endParaRPr/>
          </a:p>
          <a:p>
            <a:pPr indent="-342900" lvl="0" marL="457200" rtl="0" algn="l">
              <a:lnSpc>
                <a:spcPct val="115000"/>
              </a:lnSpc>
              <a:spcBef>
                <a:spcPts val="0"/>
              </a:spcBef>
              <a:spcAft>
                <a:spcPts val="0"/>
              </a:spcAft>
              <a:buSzPts val="1800"/>
              <a:buAutoNum type="arabicPeriod"/>
            </a:pPr>
            <a:r>
              <a:rPr lang="en"/>
              <a:t>Add to staging area and commit:</a:t>
            </a:r>
            <a:endParaRPr/>
          </a:p>
          <a:p>
            <a:pPr indent="-317500" lvl="1" marL="914400" rtl="0" algn="l">
              <a:lnSpc>
                <a:spcPct val="115000"/>
              </a:lnSpc>
              <a:spcBef>
                <a:spcPts val="0"/>
              </a:spcBef>
              <a:spcAft>
                <a:spcPts val="0"/>
              </a:spcAft>
              <a:buSzPts val="1400"/>
              <a:buAutoNum type="alphaLcPeriod"/>
            </a:pPr>
            <a:r>
              <a:rPr lang="en"/>
              <a:t>Your file is now modified. Add it to the staging area with `</a:t>
            </a:r>
            <a:r>
              <a:rPr b="1" lang="en"/>
              <a:t>git add</a:t>
            </a:r>
            <a:r>
              <a:rPr lang="en"/>
              <a:t>` and then commit your changes with `</a:t>
            </a:r>
            <a:r>
              <a:rPr b="1" lang="en"/>
              <a:t>git commit</a:t>
            </a:r>
            <a:r>
              <a:rPr lang="en"/>
              <a:t>`.</a:t>
            </a:r>
            <a:endParaRPr/>
          </a:p>
          <a:p>
            <a:pPr indent="-342900" lvl="0" marL="457200" rtl="0" algn="l">
              <a:lnSpc>
                <a:spcPct val="115000"/>
              </a:lnSpc>
              <a:spcBef>
                <a:spcPts val="0"/>
              </a:spcBef>
              <a:spcAft>
                <a:spcPts val="0"/>
              </a:spcAft>
              <a:buClr>
                <a:srgbClr val="999999"/>
              </a:buClr>
              <a:buSzPts val="1800"/>
              <a:buAutoNum type="arabicPeriod"/>
            </a:pPr>
            <a:r>
              <a:rPr lang="en">
                <a:solidFill>
                  <a:srgbClr val="999999"/>
                </a:solidFill>
              </a:rPr>
              <a:t>Push your branch</a:t>
            </a:r>
            <a:endParaRPr>
              <a:solidFill>
                <a:srgbClr val="999999"/>
              </a:solidFill>
            </a:endParaRPr>
          </a:p>
          <a:p>
            <a:pPr indent="-317500" lvl="1" marL="914400" rtl="0" algn="l">
              <a:lnSpc>
                <a:spcPct val="115000"/>
              </a:lnSpc>
              <a:spcBef>
                <a:spcPts val="0"/>
              </a:spcBef>
              <a:spcAft>
                <a:spcPts val="0"/>
              </a:spcAft>
              <a:buClr>
                <a:srgbClr val="999999"/>
              </a:buClr>
              <a:buSzPts val="1400"/>
              <a:buAutoNum type="alphaLcPeriod"/>
            </a:pPr>
            <a:r>
              <a:rPr lang="en">
                <a:solidFill>
                  <a:srgbClr val="999999"/>
                </a:solidFill>
              </a:rPr>
              <a:t>Your branch is known locally (in your PC) but we want the remote server to also know about it, so we do `git push --set-upstream origin &lt;&lt;name of branch&gt;&gt;` (see notes for more on this)</a:t>
            </a:r>
            <a:endParaRPr>
              <a:solidFill>
                <a:srgbClr val="999999"/>
              </a:solidFill>
            </a:endParaRPr>
          </a:p>
        </p:txBody>
      </p:sp>
      <p:sp>
        <p:nvSpPr>
          <p:cNvPr id="336" name="Google Shape;33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a:blip r:embed="rId3">
            <a:alphaModFix/>
          </a:blip>
          <a:stretch>
            <a:fillRect/>
          </a:stretch>
        </p:blipFill>
        <p:spPr>
          <a:xfrm>
            <a:off x="5183125" y="335850"/>
            <a:ext cx="3025825" cy="1042226"/>
          </a:xfrm>
          <a:prstGeom prst="rect">
            <a:avLst/>
          </a:prstGeom>
          <a:noFill/>
          <a:ln>
            <a:noFill/>
          </a:ln>
        </p:spPr>
      </p:pic>
      <p:pic>
        <p:nvPicPr>
          <p:cNvPr id="338" name="Google Shape;338;p39"/>
          <p:cNvPicPr preferRelativeResize="0"/>
          <p:nvPr/>
        </p:nvPicPr>
        <p:blipFill rotWithShape="1">
          <a:blip r:embed="rId4">
            <a:alphaModFix/>
          </a:blip>
          <a:srcRect b="49143" l="0" r="0" t="0"/>
          <a:stretch/>
        </p:blipFill>
        <p:spPr>
          <a:xfrm>
            <a:off x="5141675" y="1507181"/>
            <a:ext cx="3659549" cy="981849"/>
          </a:xfrm>
          <a:prstGeom prst="rect">
            <a:avLst/>
          </a:prstGeom>
          <a:noFill/>
          <a:ln>
            <a:noFill/>
          </a:ln>
        </p:spPr>
      </p:pic>
      <p:pic>
        <p:nvPicPr>
          <p:cNvPr id="339" name="Google Shape;339;p39"/>
          <p:cNvPicPr preferRelativeResize="0"/>
          <p:nvPr/>
        </p:nvPicPr>
        <p:blipFill rotWithShape="1">
          <a:blip r:embed="rId4">
            <a:alphaModFix/>
          </a:blip>
          <a:srcRect b="0" l="0" r="0" t="49143"/>
          <a:stretch/>
        </p:blipFill>
        <p:spPr>
          <a:xfrm>
            <a:off x="5141675" y="2618130"/>
            <a:ext cx="3659549" cy="981849"/>
          </a:xfrm>
          <a:prstGeom prst="rect">
            <a:avLst/>
          </a:prstGeom>
          <a:noFill/>
          <a:ln>
            <a:noFill/>
          </a:ln>
        </p:spPr>
      </p:pic>
      <p:pic>
        <p:nvPicPr>
          <p:cNvPr id="340" name="Google Shape;340;p39"/>
          <p:cNvPicPr preferRelativeResize="0"/>
          <p:nvPr/>
        </p:nvPicPr>
        <p:blipFill>
          <a:blip r:embed="rId5">
            <a:alphaModFix/>
          </a:blip>
          <a:stretch>
            <a:fillRect/>
          </a:stretch>
        </p:blipFill>
        <p:spPr>
          <a:xfrm>
            <a:off x="5141676" y="3715548"/>
            <a:ext cx="3598173" cy="42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your branch and start a Pull Request</a:t>
            </a:r>
            <a:endParaRPr/>
          </a:p>
        </p:txBody>
      </p:sp>
      <p:sp>
        <p:nvSpPr>
          <p:cNvPr id="346" name="Google Shape;346;p40"/>
          <p:cNvSpPr txBox="1"/>
          <p:nvPr>
            <p:ph idx="1" type="body"/>
          </p:nvPr>
        </p:nvSpPr>
        <p:spPr>
          <a:xfrm>
            <a:off x="177825" y="726100"/>
            <a:ext cx="7128300" cy="3416400"/>
          </a:xfrm>
          <a:prstGeom prst="rect">
            <a:avLst/>
          </a:prstGeom>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Go to </a:t>
            </a:r>
            <a:r>
              <a:rPr lang="en" u="sng">
                <a:solidFill>
                  <a:schemeClr val="hlink"/>
                </a:solidFill>
                <a:hlinkClick r:id="rId3"/>
              </a:rPr>
              <a:t>https://github.com/UWB-ACM/FancyCalculator/branches</a:t>
            </a:r>
            <a:r>
              <a:rPr lang="en"/>
              <a:t> </a:t>
            </a:r>
            <a:endParaRPr/>
          </a:p>
          <a:p>
            <a:pPr indent="0" lvl="0" marL="0" rtl="0" algn="l">
              <a:lnSpc>
                <a:spcPct val="200000"/>
              </a:lnSpc>
              <a:spcBef>
                <a:spcPts val="1600"/>
              </a:spcBef>
              <a:spcAft>
                <a:spcPts val="0"/>
              </a:spcAft>
              <a:buNone/>
            </a:pPr>
            <a:r>
              <a:t/>
            </a:r>
            <a:endParaRPr/>
          </a:p>
          <a:p>
            <a:pPr indent="-342900" lvl="0" marL="457200" rtl="0" algn="l">
              <a:lnSpc>
                <a:spcPct val="200000"/>
              </a:lnSpc>
              <a:spcBef>
                <a:spcPts val="1600"/>
              </a:spcBef>
              <a:spcAft>
                <a:spcPts val="0"/>
              </a:spcAft>
              <a:buSzPts val="1800"/>
              <a:buAutoNum type="arabicPeriod"/>
            </a:pPr>
            <a:r>
              <a:rPr lang="en"/>
              <a:t>Find your branch and start a Pull Request</a:t>
            </a:r>
            <a:endParaRPr/>
          </a:p>
          <a:p>
            <a:pPr indent="0" lvl="0" marL="457200" rtl="0" algn="l">
              <a:lnSpc>
                <a:spcPct val="200000"/>
              </a:lnSpc>
              <a:spcBef>
                <a:spcPts val="1600"/>
              </a:spcBef>
              <a:spcAft>
                <a:spcPts val="0"/>
              </a:spcAft>
              <a:buNone/>
            </a:pPr>
            <a:r>
              <a:t/>
            </a:r>
            <a:endParaRPr/>
          </a:p>
          <a:p>
            <a:pPr indent="0" lvl="0" marL="0" rtl="0" algn="l">
              <a:lnSpc>
                <a:spcPct val="200000"/>
              </a:lnSpc>
              <a:spcBef>
                <a:spcPts val="1600"/>
              </a:spcBef>
              <a:spcAft>
                <a:spcPts val="1600"/>
              </a:spcAft>
              <a:buNone/>
            </a:pPr>
            <a:r>
              <a:t/>
            </a:r>
            <a:endParaRPr b="1" i="1">
              <a:solidFill>
                <a:srgbClr val="FFFFFF"/>
              </a:solidFill>
              <a:latin typeface="Roboto Mono"/>
              <a:ea typeface="Roboto Mono"/>
              <a:cs typeface="Roboto Mono"/>
              <a:sym typeface="Roboto Mono"/>
            </a:endParaRPr>
          </a:p>
        </p:txBody>
      </p:sp>
      <p:sp>
        <p:nvSpPr>
          <p:cNvPr id="347" name="Google Shape;34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0"/>
          <p:cNvPicPr preferRelativeResize="0"/>
          <p:nvPr/>
        </p:nvPicPr>
        <p:blipFill>
          <a:blip r:embed="rId4">
            <a:alphaModFix/>
          </a:blip>
          <a:stretch>
            <a:fillRect/>
          </a:stretch>
        </p:blipFill>
        <p:spPr>
          <a:xfrm>
            <a:off x="2481100" y="1139826"/>
            <a:ext cx="2786723" cy="1162300"/>
          </a:xfrm>
          <a:prstGeom prst="rect">
            <a:avLst/>
          </a:prstGeom>
          <a:noFill/>
          <a:ln>
            <a:noFill/>
          </a:ln>
        </p:spPr>
      </p:pic>
      <p:pic>
        <p:nvPicPr>
          <p:cNvPr id="349" name="Google Shape;349;p40"/>
          <p:cNvPicPr preferRelativeResize="0"/>
          <p:nvPr/>
        </p:nvPicPr>
        <p:blipFill>
          <a:blip r:embed="rId5">
            <a:alphaModFix/>
          </a:blip>
          <a:stretch>
            <a:fillRect/>
          </a:stretch>
        </p:blipFill>
        <p:spPr>
          <a:xfrm>
            <a:off x="1714499" y="2680280"/>
            <a:ext cx="4798177" cy="99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details to the Pull Request</a:t>
            </a:r>
            <a:endParaRPr/>
          </a:p>
        </p:txBody>
      </p:sp>
      <p:sp>
        <p:nvSpPr>
          <p:cNvPr id="355" name="Google Shape;355;p41"/>
          <p:cNvSpPr txBox="1"/>
          <p:nvPr>
            <p:ph idx="1" type="body"/>
          </p:nvPr>
        </p:nvSpPr>
        <p:spPr>
          <a:xfrm>
            <a:off x="167450" y="840175"/>
            <a:ext cx="3933900" cy="34164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Add a title. Include the text “Fixes #1” if you want to automatically close bug #1 when you complete this PR.</a:t>
            </a:r>
            <a:endParaRPr/>
          </a:p>
          <a:p>
            <a:pPr indent="-342900" lvl="0" marL="457200" rtl="0" algn="l">
              <a:lnSpc>
                <a:spcPct val="150000"/>
              </a:lnSpc>
              <a:spcBef>
                <a:spcPts val="0"/>
              </a:spcBef>
              <a:spcAft>
                <a:spcPts val="0"/>
              </a:spcAft>
              <a:buSzPts val="1800"/>
              <a:buAutoNum type="arabicPeriod"/>
            </a:pPr>
            <a:r>
              <a:rPr lang="en"/>
              <a:t>Add a description.</a:t>
            </a:r>
            <a:endParaRPr/>
          </a:p>
          <a:p>
            <a:pPr indent="-342900" lvl="0" marL="457200" rtl="0" algn="l">
              <a:lnSpc>
                <a:spcPct val="150000"/>
              </a:lnSpc>
              <a:spcBef>
                <a:spcPts val="0"/>
              </a:spcBef>
              <a:spcAft>
                <a:spcPts val="0"/>
              </a:spcAft>
              <a:buSzPts val="1800"/>
              <a:buAutoNum type="arabicPeriod"/>
            </a:pPr>
            <a:r>
              <a:rPr lang="en"/>
              <a:t>Add a how verified section so that reviewers know how you tested this code.</a:t>
            </a:r>
            <a:endParaRPr/>
          </a:p>
        </p:txBody>
      </p:sp>
      <p:sp>
        <p:nvSpPr>
          <p:cNvPr id="356" name="Google Shape;35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7" name="Google Shape;357;p41"/>
          <p:cNvPicPr preferRelativeResize="0"/>
          <p:nvPr/>
        </p:nvPicPr>
        <p:blipFill>
          <a:blip r:embed="rId3">
            <a:alphaModFix/>
          </a:blip>
          <a:stretch>
            <a:fillRect/>
          </a:stretch>
        </p:blipFill>
        <p:spPr>
          <a:xfrm>
            <a:off x="4140054" y="875225"/>
            <a:ext cx="4881095" cy="3215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 Gud</a:t>
            </a:r>
            <a:endParaRPr/>
          </a:p>
        </p:txBody>
      </p:sp>
      <p:sp>
        <p:nvSpPr>
          <p:cNvPr id="71" name="Google Shape;71;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review old concepts</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on your CI build</a:t>
            </a:r>
            <a:endParaRPr/>
          </a:p>
        </p:txBody>
      </p:sp>
      <p:sp>
        <p:nvSpPr>
          <p:cNvPr id="363" name="Google Shape;363;p42"/>
          <p:cNvSpPr txBox="1"/>
          <p:nvPr>
            <p:ph idx="1" type="body"/>
          </p:nvPr>
        </p:nvSpPr>
        <p:spPr>
          <a:xfrm>
            <a:off x="167450" y="1414075"/>
            <a:ext cx="3933900" cy="28425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Continuous Integration will run some tests on your branch.</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Our repo has two policies:</a:t>
            </a:r>
            <a:endParaRPr/>
          </a:p>
          <a:p>
            <a:pPr indent="-317500" lvl="1" marL="914400" rtl="0" algn="l">
              <a:lnSpc>
                <a:spcPct val="150000"/>
              </a:lnSpc>
              <a:spcBef>
                <a:spcPts val="0"/>
              </a:spcBef>
              <a:spcAft>
                <a:spcPts val="0"/>
              </a:spcAft>
              <a:buSzPts val="1400"/>
              <a:buChar char="○"/>
            </a:pPr>
            <a:r>
              <a:rPr lang="en"/>
              <a:t>1 reviewer must approve</a:t>
            </a:r>
            <a:endParaRPr/>
          </a:p>
          <a:p>
            <a:pPr indent="-317500" lvl="1" marL="914400" rtl="0" algn="l">
              <a:lnSpc>
                <a:spcPct val="150000"/>
              </a:lnSpc>
              <a:spcBef>
                <a:spcPts val="0"/>
              </a:spcBef>
              <a:spcAft>
                <a:spcPts val="0"/>
              </a:spcAft>
              <a:buSzPts val="1400"/>
              <a:buChar char="○"/>
            </a:pPr>
            <a:r>
              <a:rPr lang="en"/>
              <a:t>Must pass CI build</a:t>
            </a:r>
            <a:endParaRPr/>
          </a:p>
        </p:txBody>
      </p:sp>
      <p:sp>
        <p:nvSpPr>
          <p:cNvPr id="364" name="Google Shape;36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2"/>
          <p:cNvPicPr preferRelativeResize="0"/>
          <p:nvPr/>
        </p:nvPicPr>
        <p:blipFill rotWithShape="1">
          <a:blip r:embed="rId3">
            <a:alphaModFix/>
          </a:blip>
          <a:srcRect b="0" l="11055" r="0" t="0"/>
          <a:stretch/>
        </p:blipFill>
        <p:spPr>
          <a:xfrm>
            <a:off x="3935625" y="1608425"/>
            <a:ext cx="4995026" cy="1630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 someone </a:t>
            </a:r>
            <a:r>
              <a:rPr lang="en"/>
              <a:t>else's</a:t>
            </a:r>
            <a:r>
              <a:rPr lang="en"/>
              <a:t> PR</a:t>
            </a:r>
            <a:endParaRPr/>
          </a:p>
        </p:txBody>
      </p:sp>
      <p:sp>
        <p:nvSpPr>
          <p:cNvPr id="371" name="Google Shape;371;p43"/>
          <p:cNvSpPr txBox="1"/>
          <p:nvPr>
            <p:ph idx="1" type="body"/>
          </p:nvPr>
        </p:nvSpPr>
        <p:spPr>
          <a:xfrm>
            <a:off x="167450" y="1414075"/>
            <a:ext cx="3933900" cy="28425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Review changes and approve the PR for someone else</a:t>
            </a:r>
            <a:endParaRPr/>
          </a:p>
        </p:txBody>
      </p:sp>
      <p:sp>
        <p:nvSpPr>
          <p:cNvPr id="372" name="Google Shape;37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3"/>
          <p:cNvPicPr preferRelativeResize="0"/>
          <p:nvPr/>
        </p:nvPicPr>
        <p:blipFill>
          <a:blip r:embed="rId3">
            <a:alphaModFix/>
          </a:blip>
          <a:stretch>
            <a:fillRect/>
          </a:stretch>
        </p:blipFill>
        <p:spPr>
          <a:xfrm>
            <a:off x="4101350" y="1283325"/>
            <a:ext cx="4737849" cy="24107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PR is completed: what happened?</a:t>
            </a:r>
            <a:endParaRPr/>
          </a:p>
        </p:txBody>
      </p:sp>
      <p:sp>
        <p:nvSpPr>
          <p:cNvPr id="379" name="Google Shape;379;p44"/>
          <p:cNvSpPr txBox="1"/>
          <p:nvPr>
            <p:ph idx="1" type="body"/>
          </p:nvPr>
        </p:nvSpPr>
        <p:spPr>
          <a:xfrm>
            <a:off x="311700" y="1152475"/>
            <a:ext cx="4205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Your PR was completed.</a:t>
            </a:r>
            <a:endParaRPr/>
          </a:p>
          <a:p>
            <a:pPr indent="-342900" lvl="0" marL="457200" rtl="0" algn="l">
              <a:lnSpc>
                <a:spcPct val="150000"/>
              </a:lnSpc>
              <a:spcBef>
                <a:spcPts val="0"/>
              </a:spcBef>
              <a:spcAft>
                <a:spcPts val="0"/>
              </a:spcAft>
              <a:buSzPts val="1800"/>
              <a:buChar char="●"/>
            </a:pPr>
            <a:r>
              <a:rPr lang="en"/>
              <a:t>Your changes are now in master branch.</a:t>
            </a:r>
            <a:endParaRPr/>
          </a:p>
          <a:p>
            <a:pPr indent="-342900" lvl="0" marL="457200" rtl="0" algn="l">
              <a:lnSpc>
                <a:spcPct val="150000"/>
              </a:lnSpc>
              <a:spcBef>
                <a:spcPts val="0"/>
              </a:spcBef>
              <a:spcAft>
                <a:spcPts val="0"/>
              </a:spcAft>
              <a:buSzPts val="1800"/>
              <a:buChar char="●"/>
            </a:pPr>
            <a:r>
              <a:rPr lang="en"/>
              <a:t>The issue should be closed.</a:t>
            </a:r>
            <a:endParaRPr/>
          </a:p>
        </p:txBody>
      </p:sp>
      <p:sp>
        <p:nvSpPr>
          <p:cNvPr id="380" name="Google Shape;38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44"/>
          <p:cNvPicPr preferRelativeResize="0"/>
          <p:nvPr/>
        </p:nvPicPr>
        <p:blipFill>
          <a:blip r:embed="rId3">
            <a:alphaModFix/>
          </a:blip>
          <a:stretch>
            <a:fillRect/>
          </a:stretch>
        </p:blipFill>
        <p:spPr>
          <a:xfrm>
            <a:off x="1533350" y="3091697"/>
            <a:ext cx="6254824" cy="157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this again: p</a:t>
            </a:r>
            <a:r>
              <a:rPr lang="en"/>
              <a:t>ick a bug to fix</a:t>
            </a:r>
            <a:endParaRPr/>
          </a:p>
        </p:txBody>
      </p:sp>
      <p:sp>
        <p:nvSpPr>
          <p:cNvPr id="387" name="Google Shape;387;p45"/>
          <p:cNvSpPr txBox="1"/>
          <p:nvPr>
            <p:ph idx="1" type="body"/>
          </p:nvPr>
        </p:nvSpPr>
        <p:spPr>
          <a:xfrm>
            <a:off x="177825" y="726100"/>
            <a:ext cx="7128300" cy="3416400"/>
          </a:xfrm>
          <a:prstGeom prst="rect">
            <a:avLst/>
          </a:prstGeom>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Go to </a:t>
            </a:r>
            <a:r>
              <a:rPr lang="en" u="sng">
                <a:solidFill>
                  <a:schemeClr val="hlink"/>
                </a:solidFill>
                <a:hlinkClick r:id="rId3"/>
              </a:rPr>
              <a:t>https://github.com/UWB-ACM/FancyCalculator/issues</a:t>
            </a:r>
            <a:endParaRPr/>
          </a:p>
          <a:p>
            <a:pPr indent="0" lvl="0" marL="0" rtl="0" algn="l">
              <a:lnSpc>
                <a:spcPct val="200000"/>
              </a:lnSpc>
              <a:spcBef>
                <a:spcPts val="1600"/>
              </a:spcBef>
              <a:spcAft>
                <a:spcPts val="0"/>
              </a:spcAft>
              <a:buNone/>
            </a:pPr>
            <a:r>
              <a:t/>
            </a:r>
            <a:endParaRPr/>
          </a:p>
          <a:p>
            <a:pPr indent="-342900" lvl="0" marL="457200" rtl="0" algn="l">
              <a:lnSpc>
                <a:spcPct val="200000"/>
              </a:lnSpc>
              <a:spcBef>
                <a:spcPts val="1600"/>
              </a:spcBef>
              <a:spcAft>
                <a:spcPts val="0"/>
              </a:spcAft>
              <a:buSzPts val="1800"/>
              <a:buAutoNum type="arabicPeriod"/>
            </a:pPr>
            <a:r>
              <a:rPr lang="en"/>
              <a:t>Look for a bug and </a:t>
            </a:r>
            <a:r>
              <a:rPr b="1" lang="en"/>
              <a:t>assign it to yourself</a:t>
            </a:r>
            <a:r>
              <a:rPr lang="en"/>
              <a:t>!</a:t>
            </a:r>
            <a:endParaRPr/>
          </a:p>
          <a:p>
            <a:pPr indent="0" lvl="0" marL="457200" rtl="0" algn="l">
              <a:lnSpc>
                <a:spcPct val="200000"/>
              </a:lnSpc>
              <a:spcBef>
                <a:spcPts val="1600"/>
              </a:spcBef>
              <a:spcAft>
                <a:spcPts val="0"/>
              </a:spcAft>
              <a:buNone/>
            </a:pPr>
            <a:r>
              <a:t/>
            </a:r>
            <a:endParaRPr/>
          </a:p>
          <a:p>
            <a:pPr indent="0" lvl="0" marL="0" rtl="0" algn="l">
              <a:lnSpc>
                <a:spcPct val="200000"/>
              </a:lnSpc>
              <a:spcBef>
                <a:spcPts val="1600"/>
              </a:spcBef>
              <a:spcAft>
                <a:spcPts val="1600"/>
              </a:spcAft>
              <a:buNone/>
            </a:pPr>
            <a:r>
              <a:t/>
            </a:r>
            <a:endParaRPr b="1" i="1">
              <a:solidFill>
                <a:srgbClr val="FFFFFF"/>
              </a:solidFill>
              <a:latin typeface="Roboto Mono"/>
              <a:ea typeface="Roboto Mono"/>
              <a:cs typeface="Roboto Mono"/>
              <a:sym typeface="Roboto Mono"/>
            </a:endParaRPr>
          </a:p>
        </p:txBody>
      </p:sp>
      <p:sp>
        <p:nvSpPr>
          <p:cNvPr id="388" name="Google Shape;38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45"/>
          <p:cNvPicPr preferRelativeResize="0"/>
          <p:nvPr/>
        </p:nvPicPr>
        <p:blipFill>
          <a:blip r:embed="rId4">
            <a:alphaModFix/>
          </a:blip>
          <a:stretch>
            <a:fillRect/>
          </a:stretch>
        </p:blipFill>
        <p:spPr>
          <a:xfrm>
            <a:off x="2498337" y="1146125"/>
            <a:ext cx="2924076" cy="1083425"/>
          </a:xfrm>
          <a:prstGeom prst="rect">
            <a:avLst/>
          </a:prstGeom>
          <a:noFill/>
          <a:ln>
            <a:noFill/>
          </a:ln>
        </p:spPr>
      </p:pic>
      <p:pic>
        <p:nvPicPr>
          <p:cNvPr id="390" name="Google Shape;390;p45"/>
          <p:cNvPicPr preferRelativeResize="0"/>
          <p:nvPr/>
        </p:nvPicPr>
        <p:blipFill>
          <a:blip r:embed="rId5">
            <a:alphaModFix/>
          </a:blip>
          <a:stretch>
            <a:fillRect/>
          </a:stretch>
        </p:blipFill>
        <p:spPr>
          <a:xfrm>
            <a:off x="2511737" y="2731700"/>
            <a:ext cx="2897299" cy="9231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you create a new branch off master</a:t>
            </a:r>
            <a:r>
              <a:rPr b="1" lang="en"/>
              <a:t>!</a:t>
            </a:r>
            <a:endParaRPr b="1"/>
          </a:p>
        </p:txBody>
      </p:sp>
      <p:sp>
        <p:nvSpPr>
          <p:cNvPr id="396" name="Google Shape;396;p46"/>
          <p:cNvSpPr txBox="1"/>
          <p:nvPr>
            <p:ph idx="1" type="body"/>
          </p:nvPr>
        </p:nvSpPr>
        <p:spPr>
          <a:xfrm>
            <a:off x="188575" y="1468800"/>
            <a:ext cx="3927300" cy="30234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solidFill>
                  <a:srgbClr val="FFFFFF"/>
                </a:solidFill>
              </a:rPr>
              <a:t>Your topic was merged in the </a:t>
            </a:r>
            <a:r>
              <a:rPr b="1" lang="en">
                <a:solidFill>
                  <a:srgbClr val="FFFFFF"/>
                </a:solidFill>
              </a:rPr>
              <a:t>remote </a:t>
            </a:r>
            <a:r>
              <a:rPr lang="en">
                <a:solidFill>
                  <a:srgbClr val="FFFFFF"/>
                </a:solidFill>
              </a:rPr>
              <a:t>repository (on GitHub), but your </a:t>
            </a:r>
            <a:r>
              <a:rPr b="1" lang="en">
                <a:solidFill>
                  <a:srgbClr val="FFFFFF"/>
                </a:solidFill>
              </a:rPr>
              <a:t>local </a:t>
            </a:r>
            <a:r>
              <a:rPr lang="en">
                <a:solidFill>
                  <a:srgbClr val="FFFFFF"/>
                </a:solidFill>
              </a:rPr>
              <a:t>repository does not know nothing about these changes, you need to </a:t>
            </a:r>
            <a:r>
              <a:rPr b="1" lang="en">
                <a:solidFill>
                  <a:srgbClr val="FFFFFF"/>
                </a:solidFill>
              </a:rPr>
              <a:t>PULL </a:t>
            </a:r>
            <a:r>
              <a:rPr lang="en">
                <a:solidFill>
                  <a:srgbClr val="FFFFFF"/>
                </a:solidFill>
              </a:rPr>
              <a:t>the changes.</a:t>
            </a:r>
            <a:endParaRPr>
              <a:solidFill>
                <a:srgbClr val="FFFFFF"/>
              </a:solidFill>
            </a:endParaRPr>
          </a:p>
        </p:txBody>
      </p:sp>
      <p:sp>
        <p:nvSpPr>
          <p:cNvPr id="397" name="Google Shape;39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6"/>
          <p:cNvPicPr preferRelativeResize="0"/>
          <p:nvPr/>
        </p:nvPicPr>
        <p:blipFill>
          <a:blip r:embed="rId3">
            <a:alphaModFix/>
          </a:blip>
          <a:stretch>
            <a:fillRect/>
          </a:stretch>
        </p:blipFill>
        <p:spPr>
          <a:xfrm>
            <a:off x="4303778" y="1036625"/>
            <a:ext cx="4413100" cy="37434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7"/>
          <p:cNvSpPr txBox="1"/>
          <p:nvPr>
            <p:ph idx="1" type="body"/>
          </p:nvPr>
        </p:nvSpPr>
        <p:spPr>
          <a:xfrm>
            <a:off x="67200" y="726100"/>
            <a:ext cx="4615200" cy="40806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a:solidFill>
                  <a:srgbClr val="FFFFFF"/>
                </a:solidFill>
              </a:rPr>
              <a:t>The </a:t>
            </a:r>
            <a:r>
              <a:rPr b="1" lang="en">
                <a:solidFill>
                  <a:srgbClr val="FFFFFF"/>
                </a:solidFill>
              </a:rPr>
              <a:t>PULL </a:t>
            </a:r>
            <a:r>
              <a:rPr lang="en">
                <a:solidFill>
                  <a:srgbClr val="FFFFFF"/>
                </a:solidFill>
              </a:rPr>
              <a:t>command works on the current branch, since we want to PULL master, let’s change branches.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Run `</a:t>
            </a:r>
            <a:r>
              <a:rPr lang="en">
                <a:solidFill>
                  <a:srgbClr val="FFFFFF"/>
                </a:solidFill>
                <a:latin typeface="Roboto Mono"/>
                <a:ea typeface="Roboto Mono"/>
                <a:cs typeface="Roboto Mono"/>
                <a:sym typeface="Roboto Mono"/>
              </a:rPr>
              <a:t>git status</a:t>
            </a:r>
            <a:r>
              <a:rPr lang="en">
                <a:solidFill>
                  <a:srgbClr val="FFFFFF"/>
                </a:solidFill>
              </a:rPr>
              <a:t>` to know which branch you are in.</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If you are not in master, checkout master with `</a:t>
            </a:r>
            <a:r>
              <a:rPr lang="en">
                <a:solidFill>
                  <a:srgbClr val="FFFFFF"/>
                </a:solidFill>
                <a:latin typeface="Roboto Mono"/>
                <a:ea typeface="Roboto Mono"/>
                <a:cs typeface="Roboto Mono"/>
                <a:sym typeface="Roboto Mono"/>
              </a:rPr>
              <a:t>git checkout master</a:t>
            </a:r>
            <a:r>
              <a:rPr lang="en">
                <a:solidFill>
                  <a:srgbClr val="FFFFFF"/>
                </a:solidFill>
              </a:rPr>
              <a: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Now you can `</a:t>
            </a:r>
            <a:r>
              <a:rPr lang="en">
                <a:solidFill>
                  <a:srgbClr val="FFFFFF"/>
                </a:solidFill>
                <a:latin typeface="Roboto Mono"/>
                <a:ea typeface="Roboto Mono"/>
                <a:cs typeface="Roboto Mono"/>
                <a:sym typeface="Roboto Mono"/>
              </a:rPr>
              <a:t>git pull --rebase</a:t>
            </a:r>
            <a:r>
              <a:rPr lang="en">
                <a:solidFill>
                  <a:srgbClr val="FFFFFF"/>
                </a:solidFill>
              </a:rPr>
              <a:t>`</a:t>
            </a:r>
            <a:endParaRPr>
              <a:solidFill>
                <a:srgbClr val="FFFFFF"/>
              </a:solidFill>
            </a:endParaRPr>
          </a:p>
        </p:txBody>
      </p:sp>
      <p:sp>
        <p:nvSpPr>
          <p:cNvPr id="404" name="Google Shape;404;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you create a new branch off master</a:t>
            </a:r>
            <a:r>
              <a:rPr b="1" lang="en"/>
              <a:t>!</a:t>
            </a:r>
            <a:endParaRPr b="1"/>
          </a:p>
        </p:txBody>
      </p:sp>
      <p:sp>
        <p:nvSpPr>
          <p:cNvPr id="405" name="Google Shape;40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47"/>
          <p:cNvPicPr preferRelativeResize="0"/>
          <p:nvPr/>
        </p:nvPicPr>
        <p:blipFill rotWithShape="1">
          <a:blip r:embed="rId3">
            <a:alphaModFix/>
          </a:blip>
          <a:srcRect b="0" l="0" r="891" t="0"/>
          <a:stretch/>
        </p:blipFill>
        <p:spPr>
          <a:xfrm>
            <a:off x="4682525" y="864150"/>
            <a:ext cx="4149776" cy="1307750"/>
          </a:xfrm>
          <a:prstGeom prst="rect">
            <a:avLst/>
          </a:prstGeom>
          <a:noFill/>
          <a:ln>
            <a:noFill/>
          </a:ln>
        </p:spPr>
      </p:pic>
      <p:pic>
        <p:nvPicPr>
          <p:cNvPr id="407" name="Google Shape;407;p47"/>
          <p:cNvPicPr preferRelativeResize="0"/>
          <p:nvPr/>
        </p:nvPicPr>
        <p:blipFill rotWithShape="1">
          <a:blip r:embed="rId4">
            <a:alphaModFix/>
          </a:blip>
          <a:srcRect b="0" l="0" r="12010" t="0"/>
          <a:stretch/>
        </p:blipFill>
        <p:spPr>
          <a:xfrm>
            <a:off x="4682526" y="3541025"/>
            <a:ext cx="4149776" cy="1307750"/>
          </a:xfrm>
          <a:prstGeom prst="rect">
            <a:avLst/>
          </a:prstGeom>
          <a:noFill/>
          <a:ln>
            <a:noFill/>
          </a:ln>
        </p:spPr>
      </p:pic>
      <p:pic>
        <p:nvPicPr>
          <p:cNvPr id="408" name="Google Shape;408;p47"/>
          <p:cNvPicPr preferRelativeResize="0"/>
          <p:nvPr/>
        </p:nvPicPr>
        <p:blipFill rotWithShape="1">
          <a:blip r:embed="rId5">
            <a:alphaModFix/>
          </a:blip>
          <a:srcRect b="0" l="0" r="3549" t="0"/>
          <a:stretch/>
        </p:blipFill>
        <p:spPr>
          <a:xfrm>
            <a:off x="4682525" y="2495688"/>
            <a:ext cx="4149775" cy="721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 can create your own branch off the new updated master</a:t>
            </a:r>
            <a:endParaRPr/>
          </a:p>
        </p:txBody>
      </p:sp>
      <p:sp>
        <p:nvSpPr>
          <p:cNvPr id="414" name="Google Shape;414;p48"/>
          <p:cNvSpPr txBox="1"/>
          <p:nvPr>
            <p:ph idx="1" type="body"/>
          </p:nvPr>
        </p:nvSpPr>
        <p:spPr>
          <a:xfrm>
            <a:off x="311700" y="1533200"/>
            <a:ext cx="8520600" cy="30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 can create your new branch</a:t>
            </a:r>
            <a:endParaRPr>
              <a:solidFill>
                <a:srgbClr val="FFFF00"/>
              </a:solidFill>
            </a:endParaRPr>
          </a:p>
          <a:p>
            <a:pPr indent="0" lvl="0" marL="0" rtl="0" algn="l">
              <a:spcBef>
                <a:spcPts val="1600"/>
              </a:spcBef>
              <a:spcAft>
                <a:spcPts val="0"/>
              </a:spcAft>
              <a:buNone/>
            </a:pPr>
            <a:r>
              <a:rPr lang="en">
                <a:solidFill>
                  <a:srgbClr val="FFFF00"/>
                </a:solidFill>
              </a:rPr>
              <a:t>use branch naming structure: users/(your name)/fixbux)</a:t>
            </a:r>
            <a:endParaRPr>
              <a:solidFill>
                <a:srgbClr val="FFFF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And start working on your new bug (the instructions on what to do are in the bug description)</a:t>
            </a:r>
            <a:endParaRPr/>
          </a:p>
          <a:p>
            <a:pPr indent="0" lvl="0" marL="0" rtl="0" algn="l">
              <a:spcBef>
                <a:spcPts val="1600"/>
              </a:spcBef>
              <a:spcAft>
                <a:spcPts val="0"/>
              </a:spcAft>
              <a:buNone/>
            </a:pPr>
            <a:r>
              <a:rPr lang="en"/>
              <a:t>Make your code changes, but </a:t>
            </a:r>
            <a:r>
              <a:rPr lang="en">
                <a:solidFill>
                  <a:srgbClr val="FFFFFF"/>
                </a:solidFill>
              </a:rPr>
              <a:t>DON’T COMMIT</a:t>
            </a:r>
            <a:r>
              <a:rPr lang="en"/>
              <a:t> anything yet.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15" name="Google Shape;41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48"/>
          <p:cNvPicPr preferRelativeResize="0"/>
          <p:nvPr/>
        </p:nvPicPr>
        <p:blipFill>
          <a:blip r:embed="rId3">
            <a:alphaModFix/>
          </a:blip>
          <a:stretch>
            <a:fillRect/>
          </a:stretch>
        </p:blipFill>
        <p:spPr>
          <a:xfrm>
            <a:off x="391800" y="2571749"/>
            <a:ext cx="7926900" cy="837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your changed files (not commited)</a:t>
            </a:r>
            <a:endParaRPr/>
          </a:p>
        </p:txBody>
      </p:sp>
      <p:sp>
        <p:nvSpPr>
          <p:cNvPr id="422" name="Google Shape;422;p49"/>
          <p:cNvSpPr txBox="1"/>
          <p:nvPr>
            <p:ph idx="1" type="body"/>
          </p:nvPr>
        </p:nvSpPr>
        <p:spPr>
          <a:xfrm>
            <a:off x="311700" y="1533200"/>
            <a:ext cx="8520600" cy="30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run git status now, it should look something like this: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Your changed files should NOT be staged for commits. If you accidentally committed just make a different change to the file.</a:t>
            </a:r>
            <a:endParaRPr/>
          </a:p>
        </p:txBody>
      </p:sp>
      <p:sp>
        <p:nvSpPr>
          <p:cNvPr id="423" name="Google Shape;42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49"/>
          <p:cNvPicPr preferRelativeResize="0"/>
          <p:nvPr/>
        </p:nvPicPr>
        <p:blipFill>
          <a:blip r:embed="rId3">
            <a:alphaModFix/>
          </a:blip>
          <a:stretch>
            <a:fillRect/>
          </a:stretch>
        </p:blipFill>
        <p:spPr>
          <a:xfrm>
            <a:off x="2128875" y="2007424"/>
            <a:ext cx="4777476" cy="155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0"/>
          <p:cNvSpPr txBox="1"/>
          <p:nvPr>
            <p:ph type="title"/>
          </p:nvPr>
        </p:nvSpPr>
        <p:spPr>
          <a:xfrm>
            <a:off x="311700" y="445025"/>
            <a:ext cx="47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Master was updated</a:t>
            </a:r>
            <a:r>
              <a:rPr i="1" lang="en"/>
              <a:t>!</a:t>
            </a:r>
            <a:endParaRPr i="1"/>
          </a:p>
        </p:txBody>
      </p:sp>
      <p:sp>
        <p:nvSpPr>
          <p:cNvPr id="430" name="Google Shape;430;p50"/>
          <p:cNvSpPr txBox="1"/>
          <p:nvPr>
            <p:ph idx="1" type="body"/>
          </p:nvPr>
        </p:nvSpPr>
        <p:spPr>
          <a:xfrm>
            <a:off x="311700" y="1346725"/>
            <a:ext cx="4681500" cy="30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on your way working on the feature branch and adding commits to your branch and that’s great… until...</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 dev has updated the </a:t>
            </a:r>
            <a:r>
              <a:rPr b="1" lang="en"/>
              <a:t>master </a:t>
            </a:r>
            <a:r>
              <a:rPr lang="en"/>
              <a:t>branch by completing a PR. This means that you are now “behind”. You want to “update your feature branch”.</a:t>
            </a:r>
            <a:endParaRPr/>
          </a:p>
        </p:txBody>
      </p:sp>
      <p:sp>
        <p:nvSpPr>
          <p:cNvPr id="431" name="Google Shape;43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50"/>
          <p:cNvPicPr preferRelativeResize="0"/>
          <p:nvPr/>
        </p:nvPicPr>
        <p:blipFill rotWithShape="1">
          <a:blip r:embed="rId3">
            <a:alphaModFix/>
          </a:blip>
          <a:srcRect b="0" l="0" r="0" t="9132"/>
          <a:stretch/>
        </p:blipFill>
        <p:spPr>
          <a:xfrm>
            <a:off x="5130050" y="250625"/>
            <a:ext cx="1901747" cy="1588701"/>
          </a:xfrm>
          <a:prstGeom prst="rect">
            <a:avLst/>
          </a:prstGeom>
          <a:noFill/>
          <a:ln>
            <a:noFill/>
          </a:ln>
        </p:spPr>
      </p:pic>
      <p:pic>
        <p:nvPicPr>
          <p:cNvPr id="433" name="Google Shape;433;p50"/>
          <p:cNvPicPr preferRelativeResize="0"/>
          <p:nvPr/>
        </p:nvPicPr>
        <p:blipFill>
          <a:blip r:embed="rId4">
            <a:alphaModFix/>
          </a:blip>
          <a:stretch>
            <a:fillRect/>
          </a:stretch>
        </p:blipFill>
        <p:spPr>
          <a:xfrm>
            <a:off x="5130050" y="1888150"/>
            <a:ext cx="1901751" cy="1921501"/>
          </a:xfrm>
          <a:prstGeom prst="rect">
            <a:avLst/>
          </a:prstGeom>
          <a:noFill/>
          <a:ln>
            <a:noFill/>
          </a:ln>
        </p:spPr>
      </p:pic>
      <p:pic>
        <p:nvPicPr>
          <p:cNvPr id="434" name="Google Shape;434;p50"/>
          <p:cNvPicPr preferRelativeResize="0"/>
          <p:nvPr/>
        </p:nvPicPr>
        <p:blipFill>
          <a:blip r:embed="rId5">
            <a:alphaModFix/>
          </a:blip>
          <a:stretch>
            <a:fillRect/>
          </a:stretch>
        </p:blipFill>
        <p:spPr>
          <a:xfrm>
            <a:off x="5130050" y="3858475"/>
            <a:ext cx="1901749" cy="1224251"/>
          </a:xfrm>
          <a:prstGeom prst="rect">
            <a:avLst/>
          </a:prstGeom>
          <a:noFill/>
          <a:ln>
            <a:noFill/>
          </a:ln>
        </p:spPr>
      </p:pic>
      <p:sp>
        <p:nvSpPr>
          <p:cNvPr id="435" name="Google Shape;435;p50"/>
          <p:cNvSpPr txBox="1"/>
          <p:nvPr>
            <p:ph idx="1" type="body"/>
          </p:nvPr>
        </p:nvSpPr>
        <p:spPr>
          <a:xfrm>
            <a:off x="7106625" y="276700"/>
            <a:ext cx="1861500" cy="4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This is how we started. We created a new branch off the master tip. And started adding commits (purple).</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rPr lang="en" sz="1100"/>
              <a:t>Then, master got two new commits (B and C). We want to bring these changes to our topic branch.</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rPr lang="en" sz="1100"/>
              <a:t>We rebased the branch, we are again starting off the master head.</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Saving your work</a:t>
            </a:r>
            <a:r>
              <a:rPr lang="en" sz="3600"/>
              <a:t>: Stash</a:t>
            </a:r>
            <a:endParaRPr sz="3600"/>
          </a:p>
        </p:txBody>
      </p:sp>
      <p:sp>
        <p:nvSpPr>
          <p:cNvPr id="441" name="Google Shape;441;p51"/>
          <p:cNvSpPr txBox="1"/>
          <p:nvPr>
            <p:ph idx="2" type="body"/>
          </p:nvPr>
        </p:nvSpPr>
        <p:spPr>
          <a:xfrm>
            <a:off x="520675" y="1152475"/>
            <a:ext cx="775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catch up our branch, but we are in the middle of uncommitted work, for that we can use stash. The stash command saves your local modifications away and reverts the working directory to match the HEAD commit.</a:t>
            </a:r>
            <a:endParaRPr/>
          </a:p>
          <a:p>
            <a:pPr indent="0" lvl="0" marL="0" rtl="0" algn="l">
              <a:spcBef>
                <a:spcPts val="1600"/>
              </a:spcBef>
              <a:spcAft>
                <a:spcPts val="0"/>
              </a:spcAft>
              <a:buNone/>
            </a:pPr>
            <a:r>
              <a:rPr lang="en"/>
              <a:t>Run `git stash`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Now run `git status` to see the result of the stash:</a:t>
            </a:r>
            <a:endParaRPr/>
          </a:p>
        </p:txBody>
      </p:sp>
      <p:sp>
        <p:nvSpPr>
          <p:cNvPr id="442" name="Google Shape;44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51"/>
          <p:cNvPicPr preferRelativeResize="0"/>
          <p:nvPr/>
        </p:nvPicPr>
        <p:blipFill>
          <a:blip r:embed="rId3">
            <a:alphaModFix/>
          </a:blip>
          <a:stretch>
            <a:fillRect/>
          </a:stretch>
        </p:blipFill>
        <p:spPr>
          <a:xfrm>
            <a:off x="979776" y="2492871"/>
            <a:ext cx="6217425" cy="605500"/>
          </a:xfrm>
          <a:prstGeom prst="rect">
            <a:avLst/>
          </a:prstGeom>
          <a:noFill/>
          <a:ln>
            <a:noFill/>
          </a:ln>
        </p:spPr>
      </p:pic>
      <p:pic>
        <p:nvPicPr>
          <p:cNvPr id="444" name="Google Shape;444;p51"/>
          <p:cNvPicPr preferRelativeResize="0"/>
          <p:nvPr/>
        </p:nvPicPr>
        <p:blipFill>
          <a:blip r:embed="rId4">
            <a:alphaModFix/>
          </a:blip>
          <a:stretch>
            <a:fillRect/>
          </a:stretch>
        </p:blipFill>
        <p:spPr>
          <a:xfrm>
            <a:off x="1278999" y="3861750"/>
            <a:ext cx="4861749" cy="90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Git Works - Overview</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3">
            <a:alphaModFix/>
          </a:blip>
          <a:stretch>
            <a:fillRect/>
          </a:stretch>
        </p:blipFill>
        <p:spPr>
          <a:xfrm>
            <a:off x="290400" y="2092900"/>
            <a:ext cx="1836475" cy="1033024"/>
          </a:xfrm>
          <a:prstGeom prst="rect">
            <a:avLst/>
          </a:prstGeom>
          <a:noFill/>
          <a:ln>
            <a:noFill/>
          </a:ln>
        </p:spPr>
      </p:pic>
      <p:pic>
        <p:nvPicPr>
          <p:cNvPr id="80" name="Google Shape;80;p16"/>
          <p:cNvPicPr preferRelativeResize="0"/>
          <p:nvPr/>
        </p:nvPicPr>
        <p:blipFill>
          <a:blip r:embed="rId4">
            <a:alphaModFix/>
          </a:blip>
          <a:stretch>
            <a:fillRect/>
          </a:stretch>
        </p:blipFill>
        <p:spPr>
          <a:xfrm>
            <a:off x="6970888" y="2026801"/>
            <a:ext cx="1590064" cy="1165219"/>
          </a:xfrm>
          <a:prstGeom prst="rect">
            <a:avLst/>
          </a:prstGeom>
          <a:noFill/>
          <a:ln>
            <a:noFill/>
          </a:ln>
        </p:spPr>
      </p:pic>
      <p:sp>
        <p:nvSpPr>
          <p:cNvPr id="81" name="Google Shape;81;p16"/>
          <p:cNvSpPr txBox="1"/>
          <p:nvPr/>
        </p:nvSpPr>
        <p:spPr>
          <a:xfrm>
            <a:off x="285475" y="1574925"/>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1 - Code</a:t>
            </a:r>
            <a:endParaRPr>
              <a:solidFill>
                <a:schemeClr val="lt2"/>
              </a:solidFill>
            </a:endParaRPr>
          </a:p>
        </p:txBody>
      </p:sp>
      <p:sp>
        <p:nvSpPr>
          <p:cNvPr id="82" name="Google Shape;82;p16"/>
          <p:cNvSpPr txBox="1"/>
          <p:nvPr/>
        </p:nvSpPr>
        <p:spPr>
          <a:xfrm>
            <a:off x="290350" y="3168100"/>
            <a:ext cx="19365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 on your </a:t>
            </a:r>
            <a:r>
              <a:rPr b="1" lang="en">
                <a:solidFill>
                  <a:schemeClr val="lt2"/>
                </a:solidFill>
              </a:rPr>
              <a:t>local computer.</a:t>
            </a:r>
            <a:endParaRPr>
              <a:solidFill>
                <a:schemeClr val="lt2"/>
              </a:solidFill>
            </a:endParaRPr>
          </a:p>
        </p:txBody>
      </p:sp>
      <p:sp>
        <p:nvSpPr>
          <p:cNvPr id="83" name="Google Shape;83;p16"/>
          <p:cNvSpPr txBox="1"/>
          <p:nvPr/>
        </p:nvSpPr>
        <p:spPr>
          <a:xfrm>
            <a:off x="3555750" y="1540375"/>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2 - Stage</a:t>
            </a:r>
            <a:endParaRPr>
              <a:solidFill>
                <a:schemeClr val="lt2"/>
              </a:solidFill>
            </a:endParaRPr>
          </a:p>
        </p:txBody>
      </p:sp>
      <p:sp>
        <p:nvSpPr>
          <p:cNvPr id="84" name="Google Shape;84;p16"/>
          <p:cNvSpPr txBox="1"/>
          <p:nvPr/>
        </p:nvSpPr>
        <p:spPr>
          <a:xfrm>
            <a:off x="3529575" y="3230675"/>
            <a:ext cx="19365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Choose</a:t>
            </a:r>
            <a:r>
              <a:rPr lang="en">
                <a:solidFill>
                  <a:schemeClr val="lt2"/>
                </a:solidFill>
              </a:rPr>
              <a:t> which file changes you want to save.</a:t>
            </a:r>
            <a:endParaRPr>
              <a:solidFill>
                <a:schemeClr val="lt2"/>
              </a:solidFill>
            </a:endParaRPr>
          </a:p>
        </p:txBody>
      </p:sp>
      <p:sp>
        <p:nvSpPr>
          <p:cNvPr id="85" name="Google Shape;85;p16"/>
          <p:cNvSpPr txBox="1"/>
          <p:nvPr/>
        </p:nvSpPr>
        <p:spPr>
          <a:xfrm>
            <a:off x="6847625" y="1617100"/>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3 - Commit</a:t>
            </a:r>
            <a:endParaRPr>
              <a:solidFill>
                <a:schemeClr val="lt2"/>
              </a:solidFill>
            </a:endParaRPr>
          </a:p>
        </p:txBody>
      </p:sp>
      <p:sp>
        <p:nvSpPr>
          <p:cNvPr id="86" name="Google Shape;86;p16"/>
          <p:cNvSpPr txBox="1"/>
          <p:nvPr/>
        </p:nvSpPr>
        <p:spPr>
          <a:xfrm>
            <a:off x="6768800" y="3230672"/>
            <a:ext cx="1936500" cy="10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Save your changes </a:t>
            </a:r>
            <a:r>
              <a:rPr lang="en">
                <a:solidFill>
                  <a:schemeClr val="lt2"/>
                </a:solidFill>
              </a:rPr>
              <a:t>to your code in a commit.</a:t>
            </a:r>
            <a:endParaRPr b="1">
              <a:solidFill>
                <a:schemeClr val="lt2"/>
              </a:solidFill>
            </a:endParaRPr>
          </a:p>
          <a:p>
            <a:pPr indent="0" lvl="0" marL="0" rtl="0" algn="l">
              <a:spcBef>
                <a:spcPts val="0"/>
              </a:spcBef>
              <a:spcAft>
                <a:spcPts val="0"/>
              </a:spcAft>
              <a:buNone/>
            </a:pPr>
            <a:r>
              <a:t/>
            </a:r>
            <a:endParaRPr b="1">
              <a:solidFill>
                <a:schemeClr val="lt2"/>
              </a:solidFill>
            </a:endParaRPr>
          </a:p>
        </p:txBody>
      </p:sp>
      <p:sp>
        <p:nvSpPr>
          <p:cNvPr id="87" name="Google Shape;87;p16"/>
          <p:cNvSpPr txBox="1"/>
          <p:nvPr/>
        </p:nvSpPr>
        <p:spPr>
          <a:xfrm>
            <a:off x="2570925" y="4472125"/>
            <a:ext cx="38538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We’ll go into more detail in the workshops</a:t>
            </a:r>
            <a:endParaRPr>
              <a:solidFill>
                <a:schemeClr val="lt2"/>
              </a:solidFill>
            </a:endParaRPr>
          </a:p>
        </p:txBody>
      </p:sp>
      <p:pic>
        <p:nvPicPr>
          <p:cNvPr id="88" name="Google Shape;88;p16"/>
          <p:cNvPicPr preferRelativeResize="0"/>
          <p:nvPr/>
        </p:nvPicPr>
        <p:blipFill>
          <a:blip r:embed="rId5">
            <a:alphaModFix/>
          </a:blip>
          <a:stretch>
            <a:fillRect/>
          </a:stretch>
        </p:blipFill>
        <p:spPr>
          <a:xfrm>
            <a:off x="4065633" y="2040813"/>
            <a:ext cx="820468" cy="116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catch up with the remote master</a:t>
            </a:r>
            <a:endParaRPr/>
          </a:p>
        </p:txBody>
      </p:sp>
      <p:sp>
        <p:nvSpPr>
          <p:cNvPr id="450" name="Google Shape;450;p52"/>
          <p:cNvSpPr txBox="1"/>
          <p:nvPr>
            <p:ph idx="1" type="body"/>
          </p:nvPr>
        </p:nvSpPr>
        <p:spPr>
          <a:xfrm>
            <a:off x="311700" y="1592225"/>
            <a:ext cx="8520600" cy="29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“rebase” with `git pull --rebase origin master`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1" name="Google Shape;45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2" name="Google Shape;452;p52"/>
          <p:cNvPicPr preferRelativeResize="0"/>
          <p:nvPr/>
        </p:nvPicPr>
        <p:blipFill>
          <a:blip r:embed="rId3">
            <a:alphaModFix/>
          </a:blip>
          <a:stretch>
            <a:fillRect/>
          </a:stretch>
        </p:blipFill>
        <p:spPr>
          <a:xfrm>
            <a:off x="1248350" y="2511837"/>
            <a:ext cx="6872274" cy="1137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your stashed changes</a:t>
            </a:r>
            <a:endParaRPr/>
          </a:p>
        </p:txBody>
      </p:sp>
      <p:sp>
        <p:nvSpPr>
          <p:cNvPr id="458" name="Google Shape;458;p53"/>
          <p:cNvSpPr txBox="1"/>
          <p:nvPr>
            <p:ph idx="1" type="body"/>
          </p:nvPr>
        </p:nvSpPr>
        <p:spPr>
          <a:xfrm>
            <a:off x="337600" y="1352175"/>
            <a:ext cx="8520600" cy="29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stash is a stack, so by stashing you have “pushed” a set of changes, and now you can “pop” them back into your working area: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9" name="Google Shape;45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53"/>
          <p:cNvPicPr preferRelativeResize="0"/>
          <p:nvPr/>
        </p:nvPicPr>
        <p:blipFill>
          <a:blip r:embed="rId3">
            <a:alphaModFix/>
          </a:blip>
          <a:stretch>
            <a:fillRect/>
          </a:stretch>
        </p:blipFill>
        <p:spPr>
          <a:xfrm>
            <a:off x="1263850" y="2430277"/>
            <a:ext cx="6502327" cy="1977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are back on track, now create and complete the PR</a:t>
            </a:r>
            <a:endParaRPr/>
          </a:p>
        </p:txBody>
      </p:sp>
      <p:sp>
        <p:nvSpPr>
          <p:cNvPr id="466" name="Google Shape;466;p54"/>
          <p:cNvSpPr txBox="1"/>
          <p:nvPr>
            <p:ph idx="1" type="body"/>
          </p:nvPr>
        </p:nvSpPr>
        <p:spPr>
          <a:xfrm>
            <a:off x="311700" y="1592225"/>
            <a:ext cx="4023900" cy="29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the PR, add the title, </a:t>
            </a:r>
            <a:r>
              <a:rPr lang="en"/>
              <a:t>description</a:t>
            </a:r>
            <a:r>
              <a:rPr lang="en"/>
              <a:t> and how verified section.</a:t>
            </a:r>
            <a:endParaRPr/>
          </a:p>
          <a:p>
            <a:pPr indent="0" lvl="0" marL="0" rtl="0" algn="l">
              <a:spcBef>
                <a:spcPts val="1600"/>
              </a:spcBef>
              <a:spcAft>
                <a:spcPts val="0"/>
              </a:spcAft>
              <a:buNone/>
            </a:pPr>
            <a:r>
              <a:rPr lang="en"/>
              <a:t>Get someone to review</a:t>
            </a:r>
            <a:endParaRPr/>
          </a:p>
          <a:p>
            <a:pPr indent="0" lvl="0" marL="0" rtl="0" algn="l">
              <a:spcBef>
                <a:spcPts val="1600"/>
              </a:spcBef>
              <a:spcAft>
                <a:spcPts val="0"/>
              </a:spcAft>
              <a:buNone/>
            </a:pPr>
            <a:r>
              <a:rPr lang="en"/>
              <a:t>Wait for continuous integration</a:t>
            </a:r>
            <a:endParaRPr/>
          </a:p>
          <a:p>
            <a:pPr indent="0" lvl="0" marL="0" rtl="0" algn="l">
              <a:spcBef>
                <a:spcPts val="1600"/>
              </a:spcBef>
              <a:spcAft>
                <a:spcPts val="0"/>
              </a:spcAft>
              <a:buNone/>
            </a:pPr>
            <a:r>
              <a:rPr lang="en"/>
              <a:t>Complete the PR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67" name="Google Shape;46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54"/>
          <p:cNvPicPr preferRelativeResize="0"/>
          <p:nvPr/>
        </p:nvPicPr>
        <p:blipFill>
          <a:blip r:embed="rId3">
            <a:alphaModFix/>
          </a:blip>
          <a:stretch>
            <a:fillRect/>
          </a:stretch>
        </p:blipFill>
        <p:spPr>
          <a:xfrm>
            <a:off x="4988100" y="1165275"/>
            <a:ext cx="2914224" cy="1919751"/>
          </a:xfrm>
          <a:prstGeom prst="rect">
            <a:avLst/>
          </a:prstGeom>
          <a:noFill/>
          <a:ln>
            <a:noFill/>
          </a:ln>
        </p:spPr>
      </p:pic>
      <p:pic>
        <p:nvPicPr>
          <p:cNvPr id="469" name="Google Shape;469;p54"/>
          <p:cNvPicPr preferRelativeResize="0"/>
          <p:nvPr/>
        </p:nvPicPr>
        <p:blipFill rotWithShape="1">
          <a:blip r:embed="rId4">
            <a:alphaModFix/>
          </a:blip>
          <a:srcRect b="0" l="11055" r="0" t="0"/>
          <a:stretch/>
        </p:blipFill>
        <p:spPr>
          <a:xfrm>
            <a:off x="4812000" y="3302225"/>
            <a:ext cx="3709450" cy="1210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5"/>
          <p:cNvSpPr txBox="1"/>
          <p:nvPr>
            <p:ph type="title"/>
          </p:nvPr>
        </p:nvSpPr>
        <p:spPr>
          <a:xfrm>
            <a:off x="311700" y="208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Git GUIs</a:t>
            </a:r>
            <a:endParaRPr sz="3600"/>
          </a:p>
        </p:txBody>
      </p:sp>
      <p:pic>
        <p:nvPicPr>
          <p:cNvPr id="475" name="Google Shape;475;p55"/>
          <p:cNvPicPr preferRelativeResize="0"/>
          <p:nvPr/>
        </p:nvPicPr>
        <p:blipFill>
          <a:blip r:embed="rId3">
            <a:alphaModFix/>
          </a:blip>
          <a:stretch>
            <a:fillRect/>
          </a:stretch>
        </p:blipFill>
        <p:spPr>
          <a:xfrm>
            <a:off x="6131275" y="1280337"/>
            <a:ext cx="2556400" cy="2883511"/>
          </a:xfrm>
          <a:prstGeom prst="rect">
            <a:avLst/>
          </a:prstGeom>
          <a:noFill/>
          <a:ln>
            <a:noFill/>
          </a:ln>
        </p:spPr>
      </p:pic>
      <p:sp>
        <p:nvSpPr>
          <p:cNvPr id="476" name="Google Shape;476;p55"/>
          <p:cNvSpPr txBox="1"/>
          <p:nvPr/>
        </p:nvSpPr>
        <p:spPr>
          <a:xfrm>
            <a:off x="6058139" y="4163844"/>
            <a:ext cx="22104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Visual Studio has a pretty solid Git integration.</a:t>
            </a:r>
            <a:endParaRPr>
              <a:solidFill>
                <a:srgbClr val="00FFFF"/>
              </a:solidFill>
            </a:endParaRPr>
          </a:p>
        </p:txBody>
      </p:sp>
      <p:pic>
        <p:nvPicPr>
          <p:cNvPr id="477" name="Google Shape;477;p55"/>
          <p:cNvPicPr preferRelativeResize="0"/>
          <p:nvPr/>
        </p:nvPicPr>
        <p:blipFill>
          <a:blip r:embed="rId4">
            <a:alphaModFix/>
          </a:blip>
          <a:stretch>
            <a:fillRect/>
          </a:stretch>
        </p:blipFill>
        <p:spPr>
          <a:xfrm>
            <a:off x="174525" y="1292025"/>
            <a:ext cx="4139213" cy="2845699"/>
          </a:xfrm>
          <a:prstGeom prst="rect">
            <a:avLst/>
          </a:prstGeom>
          <a:noFill/>
          <a:ln>
            <a:noFill/>
          </a:ln>
        </p:spPr>
      </p:pic>
      <p:sp>
        <p:nvSpPr>
          <p:cNvPr id="478" name="Google Shape;478;p55"/>
          <p:cNvSpPr txBox="1"/>
          <p:nvPr/>
        </p:nvSpPr>
        <p:spPr>
          <a:xfrm>
            <a:off x="91225" y="4163850"/>
            <a:ext cx="28761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GitHub Desktop is a Git client that is oriented around GitHub. It works with non-GitHub repos too.</a:t>
            </a:r>
            <a:endParaRPr>
              <a:solidFill>
                <a:srgbClr val="00FFFF"/>
              </a:solidFill>
            </a:endParaRPr>
          </a:p>
        </p:txBody>
      </p:sp>
      <p:sp>
        <p:nvSpPr>
          <p:cNvPr id="479" name="Google Shape;47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0" name="Google Shape;480;p55"/>
          <p:cNvPicPr preferRelativeResize="0"/>
          <p:nvPr/>
        </p:nvPicPr>
        <p:blipFill>
          <a:blip r:embed="rId5">
            <a:alphaModFix/>
          </a:blip>
          <a:stretch>
            <a:fillRect/>
          </a:stretch>
        </p:blipFill>
        <p:spPr>
          <a:xfrm>
            <a:off x="3130908" y="1274625"/>
            <a:ext cx="3000369" cy="2883526"/>
          </a:xfrm>
          <a:prstGeom prst="rect">
            <a:avLst/>
          </a:prstGeom>
          <a:noFill/>
          <a:ln>
            <a:noFill/>
          </a:ln>
        </p:spPr>
      </p:pic>
      <p:sp>
        <p:nvSpPr>
          <p:cNvPr id="481" name="Google Shape;481;p55"/>
          <p:cNvSpPr txBox="1"/>
          <p:nvPr/>
        </p:nvSpPr>
        <p:spPr>
          <a:xfrm>
            <a:off x="3050625" y="4163850"/>
            <a:ext cx="29520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The JetBrains IDEs (IntelliJ, PyCharm, CLion) have pretty good Git integration.</a:t>
            </a:r>
            <a:endParaRPr>
              <a:solidFill>
                <a:srgbClr val="00FFFF"/>
              </a:solidFill>
            </a:endParaRPr>
          </a:p>
        </p:txBody>
      </p:sp>
      <p:sp>
        <p:nvSpPr>
          <p:cNvPr id="482" name="Google Shape;482;p55"/>
          <p:cNvSpPr txBox="1"/>
          <p:nvPr/>
        </p:nvSpPr>
        <p:spPr>
          <a:xfrm>
            <a:off x="2669400" y="892350"/>
            <a:ext cx="6474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Nearly every modern IDE will have a Git plugin      </a:t>
            </a:r>
            <a:r>
              <a:rPr lang="en" sz="600">
                <a:solidFill>
                  <a:srgbClr val="00FFFF"/>
                </a:solidFill>
              </a:rPr>
              <a:t>(so does vim) </a:t>
            </a:r>
            <a:endParaRPr sz="600">
              <a:solidFill>
                <a:srgbClr val="00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6"/>
          <p:cNvSpPr txBox="1"/>
          <p:nvPr>
            <p:ph type="title"/>
          </p:nvPr>
        </p:nvSpPr>
        <p:spPr>
          <a:xfrm>
            <a:off x="311700" y="208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Merge vs Rebase</a:t>
            </a:r>
            <a:endParaRPr sz="3600"/>
          </a:p>
        </p:txBody>
      </p:sp>
      <p:sp>
        <p:nvSpPr>
          <p:cNvPr id="488" name="Google Shape;48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56"/>
          <p:cNvPicPr preferRelativeResize="0"/>
          <p:nvPr/>
        </p:nvPicPr>
        <p:blipFill>
          <a:blip r:embed="rId3">
            <a:alphaModFix/>
          </a:blip>
          <a:stretch>
            <a:fillRect/>
          </a:stretch>
        </p:blipFill>
        <p:spPr>
          <a:xfrm>
            <a:off x="1471051" y="1047325"/>
            <a:ext cx="6688427" cy="3215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7"/>
          <p:cNvSpPr txBox="1"/>
          <p:nvPr>
            <p:ph type="title"/>
          </p:nvPr>
        </p:nvSpPr>
        <p:spPr>
          <a:xfrm>
            <a:off x="311700" y="196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Further Topics</a:t>
            </a:r>
            <a:endParaRPr sz="3600"/>
          </a:p>
        </p:txBody>
      </p:sp>
      <p:sp>
        <p:nvSpPr>
          <p:cNvPr id="495" name="Google Shape;495;p57"/>
          <p:cNvSpPr txBox="1"/>
          <p:nvPr>
            <p:ph idx="2" type="body"/>
          </p:nvPr>
        </p:nvSpPr>
        <p:spPr>
          <a:xfrm>
            <a:off x="4824550" y="1017725"/>
            <a:ext cx="39999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encourage you to learn these on your own!</a:t>
            </a:r>
            <a:br>
              <a:rPr lang="en"/>
            </a:br>
            <a:r>
              <a:rPr lang="en"/>
              <a:t>Practice! Try using Git for your programming assignments.</a:t>
            </a:r>
            <a:endParaRPr/>
          </a:p>
        </p:txBody>
      </p:sp>
      <p:sp>
        <p:nvSpPr>
          <p:cNvPr id="496" name="Google Shape;496;p57"/>
          <p:cNvSpPr txBox="1"/>
          <p:nvPr>
            <p:ph idx="1" type="body"/>
          </p:nvPr>
        </p:nvSpPr>
        <p:spPr>
          <a:xfrm>
            <a:off x="311700" y="1017725"/>
            <a:ext cx="2243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
            </a:r>
            <a:r>
              <a:rPr lang="en"/>
              <a:t>GitHub Issues</a:t>
            </a:r>
            <a:endParaRPr/>
          </a:p>
          <a:p>
            <a:pPr indent="0" lvl="0" marL="0" rtl="0" algn="l">
              <a:lnSpc>
                <a:spcPct val="100000"/>
              </a:lnSpc>
              <a:spcBef>
                <a:spcPts val="1600"/>
              </a:spcBef>
              <a:spcAft>
                <a:spcPts val="0"/>
              </a:spcAft>
              <a:buNone/>
            </a:pPr>
            <a:r>
              <a:rPr lang="en"/>
              <a:t>*</a:t>
            </a:r>
            <a:r>
              <a:rPr lang="en"/>
              <a:t>Markdown &amp; making a good readme</a:t>
            </a:r>
            <a:endParaRPr/>
          </a:p>
          <a:p>
            <a:pPr indent="0" lvl="0" marL="0" rtl="0" algn="l">
              <a:lnSpc>
                <a:spcPct val="100000"/>
              </a:lnSpc>
              <a:spcBef>
                <a:spcPts val="1600"/>
              </a:spcBef>
              <a:spcAft>
                <a:spcPts val="0"/>
              </a:spcAft>
              <a:buNone/>
            </a:pPr>
            <a:r>
              <a:rPr lang="en"/>
              <a:t>*Continuous Integration &amp; Continuous Deployment: GitHub Actions, TravisCI, Jenkins, CircleCI</a:t>
            </a:r>
            <a:endParaRPr/>
          </a:p>
          <a:p>
            <a:pPr indent="0" lvl="0" marL="0" rtl="0" algn="l">
              <a:lnSpc>
                <a:spcPct val="100000"/>
              </a:lnSpc>
              <a:spcBef>
                <a:spcPts val="1600"/>
              </a:spcBef>
              <a:spcAft>
                <a:spcPts val="0"/>
              </a:spcAft>
              <a:buNone/>
            </a:pPr>
            <a:r>
              <a:rPr lang="en"/>
              <a:t>Releases / tags</a:t>
            </a:r>
            <a:endParaRPr/>
          </a:p>
          <a:p>
            <a:pPr indent="0" lvl="0" marL="0" rtl="0" algn="l">
              <a:lnSpc>
                <a:spcPct val="100000"/>
              </a:lnSpc>
              <a:spcBef>
                <a:spcPts val="1600"/>
              </a:spcBef>
              <a:spcAft>
                <a:spcPts val="0"/>
              </a:spcAft>
              <a:buNone/>
            </a:pPr>
            <a:r>
              <a:rPr lang="en"/>
              <a:t>Licensing</a:t>
            </a:r>
            <a:endParaRPr/>
          </a:p>
          <a:p>
            <a:pPr indent="0" lvl="0" marL="0" rtl="0" algn="l">
              <a:lnSpc>
                <a:spcPct val="100000"/>
              </a:lnSpc>
              <a:spcBef>
                <a:spcPts val="1600"/>
              </a:spcBef>
              <a:spcAft>
                <a:spcPts val="0"/>
              </a:spcAft>
              <a:buNone/>
            </a:pPr>
            <a:r>
              <a:rPr lang="en"/>
              <a:t>In-Depth Merging</a:t>
            </a:r>
            <a:endParaRPr/>
          </a:p>
          <a:p>
            <a:pPr indent="0" lvl="0" marL="0" rtl="0" algn="l">
              <a:lnSpc>
                <a:spcPct val="100000"/>
              </a:lnSpc>
              <a:spcBef>
                <a:spcPts val="1600"/>
              </a:spcBef>
              <a:spcAft>
                <a:spcPts val="1600"/>
              </a:spcAft>
              <a:buNone/>
            </a:pPr>
            <a:r>
              <a:rPr lang="en"/>
              <a:t>Interactive Rebasing</a:t>
            </a:r>
            <a:endParaRPr/>
          </a:p>
        </p:txBody>
      </p:sp>
      <p:sp>
        <p:nvSpPr>
          <p:cNvPr id="497" name="Google Shape;49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57"/>
          <p:cNvSpPr txBox="1"/>
          <p:nvPr>
            <p:ph idx="1" type="body"/>
          </p:nvPr>
        </p:nvSpPr>
        <p:spPr>
          <a:xfrm>
            <a:off x="2650773" y="1017725"/>
            <a:ext cx="20781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Forking a repo</a:t>
            </a:r>
            <a:endParaRPr/>
          </a:p>
          <a:p>
            <a:pPr indent="0" lvl="0" marL="0" rtl="0" algn="l">
              <a:lnSpc>
                <a:spcPct val="100000"/>
              </a:lnSpc>
              <a:spcBef>
                <a:spcPts val="1600"/>
              </a:spcBef>
              <a:spcAft>
                <a:spcPts val="0"/>
              </a:spcAft>
              <a:buNone/>
            </a:pPr>
            <a:r>
              <a:rPr lang="en"/>
              <a:t>Gitignore</a:t>
            </a:r>
            <a:endParaRPr/>
          </a:p>
          <a:p>
            <a:pPr indent="0" lvl="0" marL="0" rtl="0" algn="l">
              <a:lnSpc>
                <a:spcPct val="100000"/>
              </a:lnSpc>
              <a:spcBef>
                <a:spcPts val="1600"/>
              </a:spcBef>
              <a:spcAft>
                <a:spcPts val="0"/>
              </a:spcAft>
              <a:buNone/>
            </a:pPr>
            <a:r>
              <a:rPr lang="en"/>
              <a:t>Gitattributes</a:t>
            </a:r>
            <a:endParaRPr/>
          </a:p>
          <a:p>
            <a:pPr indent="0" lvl="0" marL="0" rtl="0" algn="l">
              <a:lnSpc>
                <a:spcPct val="100000"/>
              </a:lnSpc>
              <a:spcBef>
                <a:spcPts val="1600"/>
              </a:spcBef>
              <a:spcAft>
                <a:spcPts val="0"/>
              </a:spcAft>
              <a:buNone/>
            </a:pPr>
            <a:r>
              <a:rPr lang="en"/>
              <a:t>hooks</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rPr b="1" lang="en"/>
              <a:t>If you have </a:t>
            </a:r>
            <a:r>
              <a:rPr b="1" i="1" lang="en"/>
              <a:t>questions</a:t>
            </a:r>
            <a:r>
              <a:rPr lang="en"/>
              <a:t> right now, we can try to give a brief explanation.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Resources for Further Reading </a:t>
            </a:r>
            <a:endParaRPr/>
          </a:p>
        </p:txBody>
      </p:sp>
      <p:sp>
        <p:nvSpPr>
          <p:cNvPr id="504" name="Google Shape;504;p58"/>
          <p:cNvSpPr txBox="1"/>
          <p:nvPr>
            <p:ph idx="1" type="body"/>
          </p:nvPr>
        </p:nvSpPr>
        <p:spPr>
          <a:xfrm>
            <a:off x="311700" y="1152475"/>
            <a:ext cx="497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official Git documentation: </a:t>
            </a:r>
            <a:r>
              <a:rPr lang="en" u="sng">
                <a:solidFill>
                  <a:schemeClr val="hlink"/>
                </a:solidFill>
                <a:hlinkClick r:id="rId3"/>
              </a:rPr>
              <a:t>https://git-scm.com/doc</a:t>
            </a:r>
            <a:endParaRPr/>
          </a:p>
          <a:p>
            <a:pPr indent="0" lvl="0" marL="0" rtl="0" algn="l">
              <a:spcBef>
                <a:spcPts val="1600"/>
              </a:spcBef>
              <a:spcAft>
                <a:spcPts val="0"/>
              </a:spcAft>
              <a:buNone/>
            </a:pPr>
            <a:r>
              <a:rPr lang="en"/>
              <a:t>GitHub documentation: </a:t>
            </a:r>
            <a:r>
              <a:rPr lang="en" u="sng">
                <a:solidFill>
                  <a:schemeClr val="hlink"/>
                </a:solidFill>
                <a:hlinkClick r:id="rId4"/>
              </a:rPr>
              <a:t>https://guides.github.com/</a:t>
            </a:r>
            <a:r>
              <a:rPr lang="en"/>
              <a:t> </a:t>
            </a:r>
            <a:endParaRPr/>
          </a:p>
          <a:p>
            <a:pPr indent="0" lvl="0" marL="0" rtl="0" algn="l">
              <a:spcBef>
                <a:spcPts val="1600"/>
              </a:spcBef>
              <a:spcAft>
                <a:spcPts val="0"/>
              </a:spcAft>
              <a:buNone/>
            </a:pPr>
            <a:r>
              <a:rPr lang="en"/>
              <a:t>Atlassian Git tutorials: </a:t>
            </a:r>
            <a:r>
              <a:rPr lang="en" u="sng">
                <a:solidFill>
                  <a:schemeClr val="hlink"/>
                </a:solidFill>
                <a:hlinkClick r:id="rId5"/>
              </a:rPr>
              <a:t>https://www.atlassian.com/git/tutorials</a:t>
            </a:r>
            <a:r>
              <a:rPr lang="en"/>
              <a:t> </a:t>
            </a:r>
            <a:endParaRPr/>
          </a:p>
          <a:p>
            <a:pPr indent="0" lvl="0" marL="0" rtl="0" algn="l">
              <a:spcBef>
                <a:spcPts val="1600"/>
              </a:spcBef>
              <a:spcAft>
                <a:spcPts val="1600"/>
              </a:spcAft>
              <a:buNone/>
            </a:pPr>
            <a:r>
              <a:rPr lang="en"/>
              <a:t>And of course: Google, Stack Overflow, and your peers!</a:t>
            </a:r>
            <a:br>
              <a:rPr lang="en"/>
            </a:br>
            <a:endParaRPr/>
          </a:p>
        </p:txBody>
      </p:sp>
      <p:sp>
        <p:nvSpPr>
          <p:cNvPr id="505" name="Google Shape;505;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58"/>
          <p:cNvPicPr preferRelativeResize="0"/>
          <p:nvPr/>
        </p:nvPicPr>
        <p:blipFill>
          <a:blip r:embed="rId6">
            <a:alphaModFix/>
          </a:blip>
          <a:stretch>
            <a:fillRect/>
          </a:stretch>
        </p:blipFill>
        <p:spPr>
          <a:xfrm>
            <a:off x="5560075" y="1017725"/>
            <a:ext cx="2912373" cy="3820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9"/>
          <p:cNvSpPr txBox="1"/>
          <p:nvPr>
            <p:ph type="title"/>
          </p:nvPr>
        </p:nvSpPr>
        <p:spPr>
          <a:xfrm rot="1435082">
            <a:off x="1610809" y="1989627"/>
            <a:ext cx="8520595" cy="841834"/>
          </a:xfrm>
          <a:prstGeom prst="rect">
            <a:avLst/>
          </a:prstGeom>
          <a:effectLst>
            <a:outerShdw blurRad="200025" rotWithShape="0" algn="bl" dir="3720000" dist="790575">
              <a:srgbClr val="000000">
                <a:alpha val="9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7100"/>
              <a:t>   </a:t>
            </a:r>
            <a:r>
              <a:rPr lang="en" sz="7100"/>
              <a:t>Questions?</a:t>
            </a:r>
            <a:endParaRPr sz="7100"/>
          </a:p>
          <a:p>
            <a:pPr indent="0" lvl="0" marL="0" rtl="0" algn="l">
              <a:spcBef>
                <a:spcPts val="0"/>
              </a:spcBef>
              <a:spcAft>
                <a:spcPts val="0"/>
              </a:spcAft>
              <a:buNone/>
            </a:pPr>
            <a:r>
              <a:rPr lang="en" sz="7100"/>
              <a:t>Comments</a:t>
            </a:r>
            <a:r>
              <a:rPr lang="en" sz="7100"/>
              <a:t>?</a:t>
            </a:r>
            <a:endParaRPr sz="7100"/>
          </a:p>
          <a:p>
            <a:pPr indent="0" lvl="0" marL="0" rtl="0" algn="ctr">
              <a:spcBef>
                <a:spcPts val="0"/>
              </a:spcBef>
              <a:spcAft>
                <a:spcPts val="0"/>
              </a:spcAft>
              <a:buNone/>
            </a:pPr>
            <a:r>
              <a:rPr lang="en" sz="7100"/>
              <a:t>    Concerns?</a:t>
            </a:r>
            <a:endParaRPr sz="7100"/>
          </a:p>
        </p:txBody>
      </p:sp>
      <p:sp>
        <p:nvSpPr>
          <p:cNvPr id="512" name="Google Shape;51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59"/>
          <p:cNvSpPr txBox="1"/>
          <p:nvPr>
            <p:ph type="title"/>
          </p:nvPr>
        </p:nvSpPr>
        <p:spPr>
          <a:xfrm rot="-1366772">
            <a:off x="-2250336" y="3261637"/>
            <a:ext cx="8520702" cy="841711"/>
          </a:xfrm>
          <a:prstGeom prst="rect">
            <a:avLst/>
          </a:prstGeom>
          <a:effectLst>
            <a:outerShdw blurRad="57150" rotWithShape="0" algn="bl" dir="4260000" dist="419100">
              <a:srgbClr val="000000">
                <a:alpha val="9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Anything from the previous</a:t>
            </a:r>
            <a:endParaRPr sz="1800">
              <a:solidFill>
                <a:schemeClr val="lt2"/>
              </a:solidFill>
            </a:endParaRPr>
          </a:p>
          <a:p>
            <a:pPr indent="0" lvl="0" marL="0" rtl="0" algn="ctr">
              <a:spcBef>
                <a:spcPts val="0"/>
              </a:spcBef>
              <a:spcAft>
                <a:spcPts val="0"/>
              </a:spcAft>
              <a:buNone/>
            </a:pPr>
            <a:r>
              <a:rPr lang="en" sz="1800">
                <a:solidFill>
                  <a:schemeClr val="lt2"/>
                </a:solidFill>
              </a:rPr>
              <a:t>slides or b e y o n d?</a:t>
            </a: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51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 Repo</a:t>
            </a:r>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 name="Google Shape;95;p17"/>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96" name="Google Shape;96;p17"/>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97" name="Google Shape;97;p17"/>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98" name="Google Shape;98;p17"/>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99" name="Google Shape;99;p17"/>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100" name="Google Shape;100;p17"/>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101" name="Google Shape;101;p17"/>
          <p:cNvSpPr txBox="1"/>
          <p:nvPr>
            <p:ph idx="1" type="body"/>
          </p:nvPr>
        </p:nvSpPr>
        <p:spPr>
          <a:xfrm>
            <a:off x="311700" y="13515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Repo / Repository</a:t>
            </a:r>
            <a:endParaRPr b="1"/>
          </a:p>
          <a:p>
            <a:pPr indent="0" lvl="0" marL="0" rtl="0" algn="l">
              <a:spcBef>
                <a:spcPts val="800"/>
              </a:spcBef>
              <a:spcAft>
                <a:spcPts val="0"/>
              </a:spcAft>
              <a:buNone/>
            </a:pPr>
            <a:r>
              <a:rPr lang="en"/>
              <a:t>A directory tree which is named </a:t>
            </a:r>
            <a:r>
              <a:rPr lang="en">
                <a:latin typeface="Courier New"/>
                <a:ea typeface="Courier New"/>
                <a:cs typeface="Courier New"/>
                <a:sym typeface="Courier New"/>
              </a:rPr>
              <a:t>.git</a:t>
            </a:r>
            <a:r>
              <a:rPr lang="en"/>
              <a:t>. </a:t>
            </a:r>
            <a:endParaRPr/>
          </a:p>
          <a:p>
            <a:pPr indent="0" lvl="0" marL="0" rtl="0" algn="l">
              <a:spcBef>
                <a:spcPts val="800"/>
              </a:spcBef>
              <a:spcAft>
                <a:spcPts val="0"/>
              </a:spcAft>
              <a:buNone/>
            </a:pPr>
            <a:r>
              <a:rPr lang="en"/>
              <a:t>The repository contains a representation of the contents of a directory tree, or </a:t>
            </a:r>
            <a:r>
              <a:rPr i="1" lang="en"/>
              <a:t>project</a:t>
            </a:r>
            <a:r>
              <a:rPr lang="en"/>
              <a:t>, on your computer. </a:t>
            </a:r>
            <a:endParaRPr/>
          </a:p>
          <a:p>
            <a:pPr indent="0" lvl="0" marL="0" rtl="0" algn="l">
              <a:spcBef>
                <a:spcPts val="800"/>
              </a:spcBef>
              <a:spcAft>
                <a:spcPts val="0"/>
              </a:spcAft>
              <a:buNone/>
            </a:pPr>
            <a:r>
              <a:rPr lang="en"/>
              <a:t>Git tracks changes to files in your project, and stores the revision history of the project in the repository folder.</a:t>
            </a:r>
            <a:endParaRPr/>
          </a:p>
          <a:p>
            <a:pPr indent="0" lvl="0" marL="0" rtl="0" algn="l">
              <a:spcBef>
                <a:spcPts val="800"/>
              </a:spcBef>
              <a:spcAft>
                <a:spcPts val="8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51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 Commit</a:t>
            </a:r>
            <a:endParaRPr/>
          </a:p>
        </p:txBody>
      </p:sp>
      <p:sp>
        <p:nvSpPr>
          <p:cNvPr id="107" name="Google Shape;10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 name="Google Shape;108;p18"/>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109" name="Google Shape;109;p18"/>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110" name="Google Shape;110;p18"/>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111" name="Google Shape;111;p18"/>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112" name="Google Shape;112;p18"/>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113" name="Google Shape;113;p18"/>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114" name="Google Shape;114;p18"/>
          <p:cNvSpPr txBox="1"/>
          <p:nvPr>
            <p:ph idx="1" type="body"/>
          </p:nvPr>
        </p:nvSpPr>
        <p:spPr>
          <a:xfrm>
            <a:off x="311700" y="13515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Commit</a:t>
            </a:r>
            <a:endParaRPr b="1"/>
          </a:p>
          <a:p>
            <a:pPr indent="0" lvl="0" marL="0" rtl="0" algn="l">
              <a:spcBef>
                <a:spcPts val="800"/>
              </a:spcBef>
              <a:spcAft>
                <a:spcPts val="0"/>
              </a:spcAft>
              <a:buNone/>
            </a:pPr>
            <a:r>
              <a:rPr lang="en"/>
              <a:t>A set of changes applied to files which is permanently saved to the repository history.</a:t>
            </a:r>
            <a:endParaRPr/>
          </a:p>
          <a:p>
            <a:pPr indent="0" lvl="0" marL="0" rtl="0" algn="l">
              <a:spcBef>
                <a:spcPts val="800"/>
              </a:spcBef>
              <a:spcAft>
                <a:spcPts val="0"/>
              </a:spcAft>
              <a:buNone/>
            </a:pPr>
            <a:r>
              <a:rPr lang="en"/>
              <a:t>A commit is always linked to one or more </a:t>
            </a:r>
            <a:r>
              <a:rPr i="1" lang="en"/>
              <a:t>previous commits </a:t>
            </a:r>
            <a:r>
              <a:rPr lang="en"/>
              <a:t>(called </a:t>
            </a:r>
            <a:r>
              <a:rPr i="1" lang="en"/>
              <a:t>parents</a:t>
            </a:r>
            <a:r>
              <a:rPr lang="en"/>
              <a:t>), creating a chain of revisions. </a:t>
            </a:r>
            <a:endParaRPr/>
          </a:p>
          <a:p>
            <a:pPr indent="0" lvl="0" marL="0" rtl="0" algn="l">
              <a:spcBef>
                <a:spcPts val="800"/>
              </a:spcBef>
              <a:spcAft>
                <a:spcPts val="0"/>
              </a:spcAft>
              <a:buNone/>
            </a:pPr>
            <a:r>
              <a:rPr lang="en"/>
              <a:t>Commits also have authors and messages associated with them, detailing who created the changes and why.</a:t>
            </a:r>
            <a:endParaRPr/>
          </a:p>
          <a:p>
            <a:pPr indent="0" lvl="0" marL="0" rtl="0" algn="l">
              <a:spcBef>
                <a:spcPts val="800"/>
              </a:spcBef>
              <a:spcAft>
                <a:spcPts val="0"/>
              </a:spcAft>
              <a:buNone/>
            </a:pPr>
            <a:r>
              <a:rPr lang="en"/>
              <a:t>Commits are uniquely identified using a SHA256 hash. </a:t>
            </a:r>
            <a:endParaRPr/>
          </a:p>
          <a:p>
            <a:pPr indent="0" lvl="0" marL="0" rtl="0" algn="l">
              <a:spcBef>
                <a:spcPts val="800"/>
              </a:spcBef>
              <a:spcAft>
                <a:spcPts val="8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 More Goodies</a:t>
            </a:r>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19"/>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122" name="Google Shape;122;p19"/>
          <p:cNvPicPr preferRelativeResize="0"/>
          <p:nvPr/>
        </p:nvPicPr>
        <p:blipFill>
          <a:blip r:embed="rId4">
            <a:alphaModFix/>
          </a:blip>
          <a:stretch>
            <a:fillRect/>
          </a:stretch>
        </p:blipFill>
        <p:spPr>
          <a:xfrm>
            <a:off x="4769899" y="518217"/>
            <a:ext cx="1432366" cy="805707"/>
          </a:xfrm>
          <a:prstGeom prst="rect">
            <a:avLst/>
          </a:prstGeom>
          <a:noFill/>
          <a:ln>
            <a:noFill/>
          </a:ln>
        </p:spPr>
      </p:pic>
      <p:pic>
        <p:nvPicPr>
          <p:cNvPr id="123" name="Google Shape;123;p19"/>
          <p:cNvPicPr preferRelativeResize="0"/>
          <p:nvPr/>
        </p:nvPicPr>
        <p:blipFill>
          <a:blip r:embed="rId5">
            <a:alphaModFix/>
          </a:blip>
          <a:stretch>
            <a:fillRect/>
          </a:stretch>
        </p:blipFill>
        <p:spPr>
          <a:xfrm>
            <a:off x="6317380" y="466662"/>
            <a:ext cx="1240179" cy="908812"/>
          </a:xfrm>
          <a:prstGeom prst="rect">
            <a:avLst/>
          </a:prstGeom>
          <a:noFill/>
          <a:ln>
            <a:noFill/>
          </a:ln>
        </p:spPr>
      </p:pic>
      <p:sp>
        <p:nvSpPr>
          <p:cNvPr id="124" name="Google Shape;124;p19"/>
          <p:cNvSpPr txBox="1"/>
          <p:nvPr/>
        </p:nvSpPr>
        <p:spPr>
          <a:xfrm>
            <a:off x="47698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125" name="Google Shape;125;p19"/>
          <p:cNvSpPr txBox="1"/>
          <p:nvPr/>
        </p:nvSpPr>
        <p:spPr>
          <a:xfrm>
            <a:off x="61792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126" name="Google Shape;126;p19"/>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127" name="Google Shape;127;p19"/>
          <p:cNvSpPr txBox="1"/>
          <p:nvPr>
            <p:ph idx="4294967295" type="body"/>
          </p:nvPr>
        </p:nvSpPr>
        <p:spPr>
          <a:xfrm>
            <a:off x="311700" y="1200325"/>
            <a:ext cx="8250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Status</a:t>
            </a:r>
            <a:endParaRPr b="1"/>
          </a:p>
          <a:p>
            <a:pPr indent="0" lvl="0" marL="0" rtl="0" algn="l">
              <a:spcBef>
                <a:spcPts val="800"/>
              </a:spcBef>
              <a:spcAft>
                <a:spcPts val="800"/>
              </a:spcAft>
              <a:buNone/>
            </a:pPr>
            <a:r>
              <a:rPr lang="en"/>
              <a:t>The current state of your repository. It has lots of great information. If (or when) you feel lost, run  </a:t>
            </a:r>
            <a:r>
              <a:rPr lang="en">
                <a:latin typeface="Courier New"/>
                <a:ea typeface="Courier New"/>
                <a:cs typeface="Courier New"/>
                <a:sym typeface="Courier New"/>
              </a:rPr>
              <a:t>git status</a:t>
            </a:r>
            <a:r>
              <a:rPr lang="en"/>
              <a:t>  to see what’s up with your project.</a:t>
            </a:r>
            <a:endParaRPr/>
          </a:p>
        </p:txBody>
      </p:sp>
      <p:sp>
        <p:nvSpPr>
          <p:cNvPr id="128" name="Google Shape;128;p19"/>
          <p:cNvSpPr txBox="1"/>
          <p:nvPr>
            <p:ph idx="4294967295" type="body"/>
          </p:nvPr>
        </p:nvSpPr>
        <p:spPr>
          <a:xfrm>
            <a:off x="311700" y="2513625"/>
            <a:ext cx="8250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Staging</a:t>
            </a:r>
            <a:endParaRPr b="1"/>
          </a:p>
          <a:p>
            <a:pPr indent="0" lvl="0" marL="0" rtl="0" algn="l">
              <a:spcBef>
                <a:spcPts val="800"/>
              </a:spcBef>
              <a:spcAft>
                <a:spcPts val="0"/>
              </a:spcAft>
              <a:buNone/>
            </a:pPr>
            <a:r>
              <a:rPr lang="en"/>
              <a:t>Staging changes in git ensures those changes will be included in your next commit.</a:t>
            </a:r>
            <a:endParaRPr/>
          </a:p>
          <a:p>
            <a:pPr indent="0" lvl="0" marL="0" rtl="0" algn="l">
              <a:spcBef>
                <a:spcPts val="800"/>
              </a:spcBef>
              <a:spcAft>
                <a:spcPts val="0"/>
              </a:spcAft>
              <a:buNone/>
            </a:pPr>
            <a:r>
              <a:rPr lang="en"/>
              <a:t>Typically, this is done through the git add command.</a:t>
            </a:r>
            <a:endParaRPr/>
          </a:p>
          <a:p>
            <a:pPr indent="0" lvl="0" marL="0" rtl="0" algn="l">
              <a:spcBef>
                <a:spcPts val="800"/>
              </a:spcBef>
              <a:spcAft>
                <a:spcPts val="800"/>
              </a:spcAft>
              <a:buNone/>
            </a:pPr>
            <a:r>
              <a:rPr lang="en"/>
              <a:t>The staged changes will be in your </a:t>
            </a:r>
            <a:r>
              <a:rPr b="1" i="1" lang="en"/>
              <a:t>staging area</a:t>
            </a:r>
            <a:r>
              <a:rPr lang="en"/>
              <a:t> until you commit them or remove them from the staging area.</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p:nvPr/>
        </p:nvSpPr>
        <p:spPr>
          <a:xfrm rot="5400000">
            <a:off x="1146375" y="2346850"/>
            <a:ext cx="507000" cy="678600"/>
          </a:xfrm>
          <a:prstGeom prst="bentUpArrow">
            <a:avLst>
              <a:gd fmla="val 25000" name="adj1"/>
              <a:gd fmla="val 25000" name="adj2"/>
              <a:gd fmla="val 25000" name="adj3"/>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Remote Syncing Works - Overview</a:t>
            </a:r>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3486450" y="2055238"/>
            <a:ext cx="1836475" cy="1033024"/>
          </a:xfrm>
          <a:prstGeom prst="rect">
            <a:avLst/>
          </a:prstGeom>
          <a:noFill/>
          <a:ln>
            <a:noFill/>
          </a:ln>
        </p:spPr>
      </p:pic>
      <p:sp>
        <p:nvSpPr>
          <p:cNvPr id="137" name="Google Shape;137;p20"/>
          <p:cNvSpPr txBox="1"/>
          <p:nvPr/>
        </p:nvSpPr>
        <p:spPr>
          <a:xfrm>
            <a:off x="285475" y="1574925"/>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1 - Pull</a:t>
            </a:r>
            <a:endParaRPr>
              <a:solidFill>
                <a:schemeClr val="lt2"/>
              </a:solidFill>
            </a:endParaRPr>
          </a:p>
        </p:txBody>
      </p:sp>
      <p:sp>
        <p:nvSpPr>
          <p:cNvPr id="138" name="Google Shape;138;p20"/>
          <p:cNvSpPr txBox="1"/>
          <p:nvPr/>
        </p:nvSpPr>
        <p:spPr>
          <a:xfrm>
            <a:off x="290350" y="3168100"/>
            <a:ext cx="19365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Download (aka pull) </a:t>
            </a:r>
            <a:r>
              <a:rPr lang="en">
                <a:solidFill>
                  <a:schemeClr val="lt2"/>
                </a:solidFill>
              </a:rPr>
              <a:t>new changes and update your local copy of the repository.</a:t>
            </a:r>
            <a:endParaRPr>
              <a:solidFill>
                <a:schemeClr val="lt2"/>
              </a:solidFill>
            </a:endParaRPr>
          </a:p>
        </p:txBody>
      </p:sp>
      <p:sp>
        <p:nvSpPr>
          <p:cNvPr id="139" name="Google Shape;139;p20"/>
          <p:cNvSpPr txBox="1"/>
          <p:nvPr/>
        </p:nvSpPr>
        <p:spPr>
          <a:xfrm>
            <a:off x="3555750" y="1540375"/>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2 - Commit</a:t>
            </a:r>
            <a:endParaRPr>
              <a:solidFill>
                <a:schemeClr val="lt2"/>
              </a:solidFill>
            </a:endParaRPr>
          </a:p>
        </p:txBody>
      </p:sp>
      <p:sp>
        <p:nvSpPr>
          <p:cNvPr id="140" name="Google Shape;140;p20"/>
          <p:cNvSpPr txBox="1"/>
          <p:nvPr/>
        </p:nvSpPr>
        <p:spPr>
          <a:xfrm>
            <a:off x="3529575" y="3230675"/>
            <a:ext cx="19365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Make changes and </a:t>
            </a:r>
            <a:r>
              <a:rPr b="1" lang="en">
                <a:solidFill>
                  <a:schemeClr val="lt2"/>
                </a:solidFill>
              </a:rPr>
              <a:t>save your changes </a:t>
            </a:r>
            <a:r>
              <a:rPr lang="en">
                <a:solidFill>
                  <a:schemeClr val="lt2"/>
                </a:solidFill>
              </a:rPr>
              <a:t>in a commit.</a:t>
            </a:r>
            <a:endParaRPr b="1">
              <a:solidFill>
                <a:schemeClr val="lt2"/>
              </a:solidFill>
            </a:endParaRPr>
          </a:p>
        </p:txBody>
      </p:sp>
      <p:sp>
        <p:nvSpPr>
          <p:cNvPr id="141" name="Google Shape;141;p20"/>
          <p:cNvSpPr txBox="1"/>
          <p:nvPr/>
        </p:nvSpPr>
        <p:spPr>
          <a:xfrm>
            <a:off x="6847625" y="1617100"/>
            <a:ext cx="1836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Step 3 - Push</a:t>
            </a:r>
            <a:endParaRPr>
              <a:solidFill>
                <a:schemeClr val="lt2"/>
              </a:solidFill>
            </a:endParaRPr>
          </a:p>
        </p:txBody>
      </p:sp>
      <p:pic>
        <p:nvPicPr>
          <p:cNvPr id="142" name="Google Shape;142;p20"/>
          <p:cNvPicPr preferRelativeResize="0"/>
          <p:nvPr/>
        </p:nvPicPr>
        <p:blipFill>
          <a:blip r:embed="rId4">
            <a:alphaModFix/>
          </a:blip>
          <a:stretch>
            <a:fillRect/>
          </a:stretch>
        </p:blipFill>
        <p:spPr>
          <a:xfrm>
            <a:off x="4065633" y="2040813"/>
            <a:ext cx="820468" cy="1165225"/>
          </a:xfrm>
          <a:prstGeom prst="rect">
            <a:avLst/>
          </a:prstGeom>
          <a:noFill/>
          <a:ln>
            <a:noFill/>
          </a:ln>
        </p:spPr>
      </p:pic>
      <p:sp>
        <p:nvSpPr>
          <p:cNvPr id="143" name="Google Shape;143;p20"/>
          <p:cNvSpPr txBox="1"/>
          <p:nvPr/>
        </p:nvSpPr>
        <p:spPr>
          <a:xfrm>
            <a:off x="6724900" y="3125913"/>
            <a:ext cx="19365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Upload (aka push) </a:t>
            </a:r>
            <a:r>
              <a:rPr lang="en">
                <a:solidFill>
                  <a:schemeClr val="lt2"/>
                </a:solidFill>
              </a:rPr>
              <a:t>your commit(s) to the server.</a:t>
            </a:r>
            <a:endParaRPr>
              <a:solidFill>
                <a:schemeClr val="lt2"/>
              </a:solidFill>
            </a:endParaRPr>
          </a:p>
          <a:p>
            <a:pPr indent="0" lvl="0" marL="0" rtl="0" algn="l">
              <a:spcBef>
                <a:spcPts val="0"/>
              </a:spcBef>
              <a:spcAft>
                <a:spcPts val="0"/>
              </a:spcAft>
              <a:buNone/>
            </a:pPr>
            <a:r>
              <a:rPr lang="en">
                <a:solidFill>
                  <a:schemeClr val="lt2"/>
                </a:solidFill>
              </a:rPr>
              <a:t>Now others can view the code with your changes included.</a:t>
            </a:r>
            <a:endParaRPr>
              <a:solidFill>
                <a:schemeClr val="lt2"/>
              </a:solidFill>
            </a:endParaRPr>
          </a:p>
        </p:txBody>
      </p:sp>
      <p:sp>
        <p:nvSpPr>
          <p:cNvPr id="144" name="Google Shape;144;p20"/>
          <p:cNvSpPr txBox="1"/>
          <p:nvPr/>
        </p:nvSpPr>
        <p:spPr>
          <a:xfrm>
            <a:off x="2570925" y="4472125"/>
            <a:ext cx="38538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We’ll go into more detail on the next slides</a:t>
            </a:r>
            <a:endParaRPr>
              <a:solidFill>
                <a:schemeClr val="lt2"/>
              </a:solidFill>
            </a:endParaRPr>
          </a:p>
        </p:txBody>
      </p:sp>
      <p:pic>
        <p:nvPicPr>
          <p:cNvPr id="145" name="Google Shape;145;p20"/>
          <p:cNvPicPr preferRelativeResize="0"/>
          <p:nvPr/>
        </p:nvPicPr>
        <p:blipFill>
          <a:blip r:embed="rId5">
            <a:alphaModFix/>
          </a:blip>
          <a:stretch>
            <a:fillRect/>
          </a:stretch>
        </p:blipFill>
        <p:spPr>
          <a:xfrm>
            <a:off x="4626451" y="2040813"/>
            <a:ext cx="1590064" cy="1165219"/>
          </a:xfrm>
          <a:prstGeom prst="rect">
            <a:avLst/>
          </a:prstGeom>
          <a:noFill/>
          <a:ln>
            <a:noFill/>
          </a:ln>
        </p:spPr>
      </p:pic>
      <p:pic>
        <p:nvPicPr>
          <p:cNvPr id="146" name="Google Shape;146;p20"/>
          <p:cNvPicPr preferRelativeResize="0"/>
          <p:nvPr/>
        </p:nvPicPr>
        <p:blipFill>
          <a:blip r:embed="rId6">
            <a:alphaModFix/>
          </a:blip>
          <a:stretch>
            <a:fillRect/>
          </a:stretch>
        </p:blipFill>
        <p:spPr>
          <a:xfrm>
            <a:off x="1624150" y="2280862"/>
            <a:ext cx="820475" cy="818876"/>
          </a:xfrm>
          <a:prstGeom prst="rect">
            <a:avLst/>
          </a:prstGeom>
          <a:noFill/>
          <a:ln>
            <a:noFill/>
          </a:ln>
        </p:spPr>
      </p:pic>
      <p:pic>
        <p:nvPicPr>
          <p:cNvPr id="147" name="Google Shape;147;p20"/>
          <p:cNvPicPr preferRelativeResize="0"/>
          <p:nvPr/>
        </p:nvPicPr>
        <p:blipFill>
          <a:blip r:embed="rId7">
            <a:alphaModFix/>
          </a:blip>
          <a:stretch>
            <a:fillRect/>
          </a:stretch>
        </p:blipFill>
        <p:spPr>
          <a:xfrm>
            <a:off x="170800" y="1939975"/>
            <a:ext cx="1396810" cy="572700"/>
          </a:xfrm>
          <a:prstGeom prst="rect">
            <a:avLst/>
          </a:prstGeom>
          <a:noFill/>
          <a:ln>
            <a:noFill/>
          </a:ln>
        </p:spPr>
      </p:pic>
      <p:sp>
        <p:nvSpPr>
          <p:cNvPr id="148" name="Google Shape;148;p20"/>
          <p:cNvSpPr/>
          <p:nvPr/>
        </p:nvSpPr>
        <p:spPr>
          <a:xfrm>
            <a:off x="7291150" y="2532250"/>
            <a:ext cx="820500" cy="507000"/>
          </a:xfrm>
          <a:prstGeom prst="bentUpArrow">
            <a:avLst>
              <a:gd fmla="val 25000" name="adj1"/>
              <a:gd fmla="val 22244" name="adj2"/>
              <a:gd fmla="val 25000" name="adj3"/>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0"/>
          <p:cNvPicPr preferRelativeResize="0"/>
          <p:nvPr/>
        </p:nvPicPr>
        <p:blipFill>
          <a:blip r:embed="rId6">
            <a:alphaModFix/>
          </a:blip>
          <a:stretch>
            <a:fillRect/>
          </a:stretch>
        </p:blipFill>
        <p:spPr>
          <a:xfrm>
            <a:off x="6793088" y="2290512"/>
            <a:ext cx="820475" cy="818876"/>
          </a:xfrm>
          <a:prstGeom prst="rect">
            <a:avLst/>
          </a:prstGeom>
          <a:noFill/>
          <a:ln>
            <a:noFill/>
          </a:ln>
        </p:spPr>
      </p:pic>
      <p:pic>
        <p:nvPicPr>
          <p:cNvPr id="150" name="Google Shape;150;p20"/>
          <p:cNvPicPr preferRelativeResize="0"/>
          <p:nvPr/>
        </p:nvPicPr>
        <p:blipFill>
          <a:blip r:embed="rId7">
            <a:alphaModFix/>
          </a:blip>
          <a:stretch>
            <a:fillRect/>
          </a:stretch>
        </p:blipFill>
        <p:spPr>
          <a:xfrm>
            <a:off x="7518788" y="2016163"/>
            <a:ext cx="1396810"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Vocabulary</a:t>
            </a:r>
            <a:endParaRPr/>
          </a:p>
        </p:txBody>
      </p:sp>
      <p:sp>
        <p:nvSpPr>
          <p:cNvPr id="156" name="Google Shape;15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1"/>
          <p:cNvPicPr preferRelativeResize="0"/>
          <p:nvPr/>
        </p:nvPicPr>
        <p:blipFill>
          <a:blip r:embed="rId3">
            <a:alphaModFix/>
          </a:blip>
          <a:stretch>
            <a:fillRect/>
          </a:stretch>
        </p:blipFill>
        <p:spPr>
          <a:xfrm>
            <a:off x="7606452" y="627604"/>
            <a:ext cx="1396860" cy="572708"/>
          </a:xfrm>
          <a:prstGeom prst="rect">
            <a:avLst/>
          </a:prstGeom>
          <a:noFill/>
          <a:ln>
            <a:noFill/>
          </a:ln>
        </p:spPr>
      </p:pic>
      <p:pic>
        <p:nvPicPr>
          <p:cNvPr id="158" name="Google Shape;158;p21"/>
          <p:cNvPicPr preferRelativeResize="0"/>
          <p:nvPr/>
        </p:nvPicPr>
        <p:blipFill>
          <a:blip r:embed="rId4">
            <a:alphaModFix/>
          </a:blip>
          <a:stretch>
            <a:fillRect/>
          </a:stretch>
        </p:blipFill>
        <p:spPr>
          <a:xfrm>
            <a:off x="4465099" y="518217"/>
            <a:ext cx="1432366" cy="805707"/>
          </a:xfrm>
          <a:prstGeom prst="rect">
            <a:avLst/>
          </a:prstGeom>
          <a:noFill/>
          <a:ln>
            <a:noFill/>
          </a:ln>
        </p:spPr>
      </p:pic>
      <p:pic>
        <p:nvPicPr>
          <p:cNvPr id="159" name="Google Shape;159;p21"/>
          <p:cNvPicPr preferRelativeResize="0"/>
          <p:nvPr/>
        </p:nvPicPr>
        <p:blipFill>
          <a:blip r:embed="rId5">
            <a:alphaModFix/>
          </a:blip>
          <a:stretch>
            <a:fillRect/>
          </a:stretch>
        </p:blipFill>
        <p:spPr>
          <a:xfrm>
            <a:off x="6164980" y="466662"/>
            <a:ext cx="1240179" cy="908812"/>
          </a:xfrm>
          <a:prstGeom prst="rect">
            <a:avLst/>
          </a:prstGeom>
          <a:noFill/>
          <a:ln>
            <a:noFill/>
          </a:ln>
        </p:spPr>
      </p:pic>
      <p:sp>
        <p:nvSpPr>
          <p:cNvPr id="160" name="Google Shape;160;p21"/>
          <p:cNvSpPr txBox="1"/>
          <p:nvPr/>
        </p:nvSpPr>
        <p:spPr>
          <a:xfrm>
            <a:off x="4465050" y="95562"/>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Code</a:t>
            </a:r>
            <a:endParaRPr sz="1000">
              <a:solidFill>
                <a:schemeClr val="lt2"/>
              </a:solidFill>
            </a:endParaRPr>
          </a:p>
        </p:txBody>
      </p:sp>
      <p:sp>
        <p:nvSpPr>
          <p:cNvPr id="161" name="Google Shape;161;p21"/>
          <p:cNvSpPr txBox="1"/>
          <p:nvPr/>
        </p:nvSpPr>
        <p:spPr>
          <a:xfrm>
            <a:off x="60268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Commit</a:t>
            </a:r>
            <a:endParaRPr sz="1000">
              <a:solidFill>
                <a:schemeClr val="lt2"/>
              </a:solidFill>
            </a:endParaRPr>
          </a:p>
        </p:txBody>
      </p:sp>
      <p:sp>
        <p:nvSpPr>
          <p:cNvPr id="162" name="Google Shape;162;p21"/>
          <p:cNvSpPr txBox="1"/>
          <p:nvPr/>
        </p:nvSpPr>
        <p:spPr>
          <a:xfrm>
            <a:off x="7588650" y="87275"/>
            <a:ext cx="14325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rPr>
              <a:t>Upload</a:t>
            </a:r>
            <a:endParaRPr sz="1000">
              <a:solidFill>
                <a:schemeClr val="lt2"/>
              </a:solidFill>
            </a:endParaRPr>
          </a:p>
        </p:txBody>
      </p:sp>
      <p:sp>
        <p:nvSpPr>
          <p:cNvPr id="163" name="Google Shape;163;p21"/>
          <p:cNvSpPr txBox="1"/>
          <p:nvPr>
            <p:ph idx="4294967295" type="body"/>
          </p:nvPr>
        </p:nvSpPr>
        <p:spPr>
          <a:xfrm>
            <a:off x="435925" y="1162000"/>
            <a:ext cx="8250900" cy="376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Remote</a:t>
            </a:r>
            <a:endParaRPr b="1"/>
          </a:p>
          <a:p>
            <a:pPr indent="0" lvl="0" marL="0" rtl="0" algn="l">
              <a:spcBef>
                <a:spcPts val="800"/>
              </a:spcBef>
              <a:spcAft>
                <a:spcPts val="0"/>
              </a:spcAft>
              <a:buNone/>
            </a:pPr>
            <a:r>
              <a:rPr lang="en"/>
              <a:t>The repository’s remote points to a remote storage endpoint which contains a copy of the current repository.</a:t>
            </a:r>
            <a:endParaRPr/>
          </a:p>
          <a:p>
            <a:pPr indent="0" lvl="0" marL="0" rtl="0" algn="l">
              <a:spcBef>
                <a:spcPts val="800"/>
              </a:spcBef>
              <a:spcAft>
                <a:spcPts val="0"/>
              </a:spcAft>
              <a:buNone/>
            </a:pPr>
            <a:r>
              <a:rPr lang="en"/>
              <a:t>The remote has a name; a common convention is to call the remote </a:t>
            </a:r>
            <a:r>
              <a:rPr lang="en">
                <a:latin typeface="Courier New"/>
                <a:ea typeface="Courier New"/>
                <a:cs typeface="Courier New"/>
                <a:sym typeface="Courier New"/>
              </a:rPr>
              <a:t>origin</a:t>
            </a:r>
            <a:r>
              <a:rPr lang="en"/>
              <a:t>.</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